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handoutMasterIdLst>
    <p:handoutMasterId r:id="rId62"/>
  </p:handoutMasterIdLst>
  <p:sldIdLst>
    <p:sldId id="835" r:id="rId2"/>
    <p:sldId id="837" r:id="rId3"/>
    <p:sldId id="838" r:id="rId4"/>
    <p:sldId id="839" r:id="rId5"/>
    <p:sldId id="840" r:id="rId6"/>
    <p:sldId id="841" r:id="rId7"/>
    <p:sldId id="849" r:id="rId8"/>
    <p:sldId id="850" r:id="rId9"/>
    <p:sldId id="853" r:id="rId10"/>
    <p:sldId id="859" r:id="rId11"/>
    <p:sldId id="861" r:id="rId12"/>
    <p:sldId id="862" r:id="rId13"/>
    <p:sldId id="863" r:id="rId14"/>
    <p:sldId id="870" r:id="rId15"/>
    <p:sldId id="894" r:id="rId16"/>
    <p:sldId id="895" r:id="rId17"/>
    <p:sldId id="896" r:id="rId18"/>
    <p:sldId id="897" r:id="rId19"/>
    <p:sldId id="898" r:id="rId20"/>
    <p:sldId id="899" r:id="rId21"/>
    <p:sldId id="900" r:id="rId22"/>
    <p:sldId id="903" r:id="rId23"/>
    <p:sldId id="904" r:id="rId24"/>
    <p:sldId id="955" r:id="rId25"/>
    <p:sldId id="956" r:id="rId26"/>
    <p:sldId id="957" r:id="rId27"/>
    <p:sldId id="958" r:id="rId28"/>
    <p:sldId id="959" r:id="rId29"/>
    <p:sldId id="960" r:id="rId30"/>
    <p:sldId id="923" r:id="rId31"/>
    <p:sldId id="924" r:id="rId32"/>
    <p:sldId id="961" r:id="rId33"/>
    <p:sldId id="962" r:id="rId34"/>
    <p:sldId id="963" r:id="rId35"/>
    <p:sldId id="964" r:id="rId36"/>
    <p:sldId id="965" r:id="rId37"/>
    <p:sldId id="928" r:id="rId38"/>
    <p:sldId id="966" r:id="rId39"/>
    <p:sldId id="967" r:id="rId40"/>
    <p:sldId id="968" r:id="rId41"/>
    <p:sldId id="969" r:id="rId42"/>
    <p:sldId id="970" r:id="rId43"/>
    <p:sldId id="971" r:id="rId44"/>
    <p:sldId id="972" r:id="rId45"/>
    <p:sldId id="973" r:id="rId46"/>
    <p:sldId id="974" r:id="rId47"/>
    <p:sldId id="975" r:id="rId48"/>
    <p:sldId id="976" r:id="rId49"/>
    <p:sldId id="977" r:id="rId50"/>
    <p:sldId id="978" r:id="rId51"/>
    <p:sldId id="979" r:id="rId52"/>
    <p:sldId id="980" r:id="rId53"/>
    <p:sldId id="981" r:id="rId54"/>
    <p:sldId id="982" r:id="rId55"/>
    <p:sldId id="983" r:id="rId56"/>
    <p:sldId id="984" r:id="rId57"/>
    <p:sldId id="985" r:id="rId58"/>
    <p:sldId id="986" r:id="rId59"/>
    <p:sldId id="38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orient="horz" pos="1392">
          <p15:clr>
            <a:srgbClr val="A4A3A4"/>
          </p15:clr>
        </p15:guide>
        <p15:guide id="3" pos="3840">
          <p15:clr>
            <a:srgbClr val="A4A3A4"/>
          </p15:clr>
        </p15:guide>
        <p15:guide id="4" pos="1920">
          <p15:clr>
            <a:srgbClr val="A4A3A4"/>
          </p15:clr>
        </p15:guide>
        <p15:guide id="5" orient="horz" pos="1584">
          <p15:clr>
            <a:srgbClr val="A4A3A4"/>
          </p15:clr>
        </p15:guide>
        <p15:guide id="6" pos="134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verick Woo" initials="ma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C5C8B"/>
    <a:srgbClr val="FF3300"/>
    <a:srgbClr val="0000FF"/>
    <a:srgbClr val="FF0000"/>
    <a:srgbClr val="0080FF"/>
    <a:srgbClr val="3F5842"/>
    <a:srgbClr val="595A5A"/>
    <a:srgbClr val="A32D1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81791" autoAdjust="0"/>
  </p:normalViewPr>
  <p:slideViewPr>
    <p:cSldViewPr snapToObjects="1">
      <p:cViewPr varScale="1">
        <p:scale>
          <a:sx n="92" d="100"/>
          <a:sy n="92" d="100"/>
        </p:scale>
        <p:origin x="2106" y="78"/>
      </p:cViewPr>
      <p:guideLst>
        <p:guide orient="horz" pos="2880"/>
        <p:guide orient="horz" pos="1392"/>
        <p:guide pos="3840"/>
        <p:guide pos="1920"/>
        <p:guide orient="horz" pos="1584"/>
        <p:guide pos="134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0" d="100"/>
          <a:sy n="90" d="100"/>
        </p:scale>
        <p:origin x="-347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281C90-955A-E944-AB32-466E55900D6A}" type="datetime1">
              <a:rPr lang="en-US" smtClean="0"/>
              <a:t>10/25/2018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BF8D97-067E-974E-BD5D-FA8C0988A610}" type="slidenum">
              <a:rPr lang="en-US" smtClean="0"/>
              <a:t>‹#›</a:t>
            </a:fld>
            <a:endParaRPr lang="en-US"/>
          </a:p>
        </p:txBody>
      </p:sp>
    </p:spTree>
    <p:extLst>
      <p:ext uri="{BB962C8B-B14F-4D97-AF65-F5344CB8AC3E}">
        <p14:creationId xmlns:p14="http://schemas.microsoft.com/office/powerpoint/2010/main" val="2595091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EA11A-7C1A-F544-A99B-661F38A45889}" type="datetime1">
              <a:rPr lang="en-US" smtClean="0"/>
              <a:t>10/25/2018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45A8A3-9FBB-431D-AAA8-BEEA360F5701}" type="slidenum">
              <a:rPr lang="en-US" smtClean="0"/>
              <a:t>‹#›</a:t>
            </a:fld>
            <a:endParaRPr lang="en-US"/>
          </a:p>
        </p:txBody>
      </p:sp>
    </p:spTree>
    <p:extLst>
      <p:ext uri="{BB962C8B-B14F-4D97-AF65-F5344CB8AC3E}">
        <p14:creationId xmlns:p14="http://schemas.microsoft.com/office/powerpoint/2010/main" val="32917664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a:t>
            </a:fld>
            <a:endParaRPr lang="en-US"/>
          </a:p>
        </p:txBody>
      </p:sp>
    </p:spTree>
    <p:extLst>
      <p:ext uri="{BB962C8B-B14F-4D97-AF65-F5344CB8AC3E}">
        <p14:creationId xmlns:p14="http://schemas.microsoft.com/office/powerpoint/2010/main" val="3544013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lvl1pPr>
              <a:defRPr b="0" i="0">
                <a:solidFill>
                  <a:schemeClr val="tx2"/>
                </a:solidFill>
                <a:latin typeface="+mj-lt"/>
                <a:cs typeface="Calibri"/>
              </a:defRPr>
            </a:lvl1pPr>
          </a:lstStyle>
          <a:p>
            <a:r>
              <a:rPr lang="en-US" dirty="0" smtClean="0"/>
              <a:t>Click to edit Master title style</a:t>
            </a:r>
            <a:endParaRPr lang="en-US" dirty="0"/>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b="0" i="0">
                <a:solidFill>
                  <a:srgbClr val="000000"/>
                </a:solidFill>
                <a:latin typeface="+mj-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46575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4"/>
            </p:custDataLst>
          </p:nvPr>
        </p:nvSpPr>
        <p:spPr/>
        <p:txBody>
          <a:bodyPr/>
          <a:lstStyle/>
          <a:p>
            <a:endParaRPr lang="en-US"/>
          </a:p>
        </p:txBody>
      </p:sp>
      <p:sp>
        <p:nvSpPr>
          <p:cNvPr id="6" name="Footer Placeholder 5"/>
          <p:cNvSpPr>
            <a:spLocks noGrp="1"/>
          </p:cNvSpPr>
          <p:nvPr>
            <p:ph type="ftr" sz="quarter" idx="11"/>
            <p:custDataLst>
              <p:tags r:id="rId5"/>
            </p:custDataLst>
          </p:nvPr>
        </p:nvSpPr>
        <p:spPr/>
        <p:txBody>
          <a:bodyPr/>
          <a:lstStyle/>
          <a:p>
            <a:r>
              <a:rPr lang="en-US" smtClean="0"/>
              <a:t>Copyright (c) 2019, 2015, 2012 Pearson Education, Inc. All Rights Reserved</a:t>
            </a:r>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21823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5371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25644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Copyright (c) 2019, 2015, 2012 Pearson Education, Inc. All Rights Reserved</a:t>
            </a:r>
            <a:endParaRPr lang="en-GB"/>
          </a:p>
        </p:txBody>
      </p:sp>
      <p:sp>
        <p:nvSpPr>
          <p:cNvPr id="7" name="Rectangle 6"/>
          <p:cNvSpPr>
            <a:spLocks noGrp="1" noChangeArrowheads="1"/>
          </p:cNvSpPr>
          <p:nvPr>
            <p:ph type="sldNum" sz="quarter" idx="12"/>
          </p:nvPr>
        </p:nvSpPr>
        <p:spPr>
          <a:ln/>
        </p:spPr>
        <p:txBody>
          <a:bodyPr/>
          <a:lstStyle>
            <a:lvl1pPr>
              <a:defRPr/>
            </a:lvl1pPr>
          </a:lstStyle>
          <a:p>
            <a:fld id="{9AD5B71E-FB01-F541-8DE0-7E75CAB5AD6F}" type="slidenum">
              <a:rPr lang="en-GB"/>
              <a:pPr/>
              <a:t>‹#›</a:t>
            </a:fld>
            <a:endParaRPr lang="en-GB"/>
          </a:p>
        </p:txBody>
      </p:sp>
    </p:spTree>
    <p:extLst>
      <p:ext uri="{BB962C8B-B14F-4D97-AF65-F5344CB8AC3E}">
        <p14:creationId xmlns:p14="http://schemas.microsoft.com/office/powerpoint/2010/main" val="17273560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28643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01600" y="5549900"/>
            <a:ext cx="8928100" cy="812800"/>
          </a:xfrm>
        </p:spPr>
        <p:txBody>
          <a:bodyPr/>
          <a:lstStyle>
            <a:lvl1pPr marL="0" indent="0" algn="ctr">
              <a:buNone/>
              <a:defRPr sz="2400"/>
            </a:lvl1pPr>
          </a:lstStyle>
          <a:p>
            <a:pPr lvl="0"/>
            <a:r>
              <a:rPr lang="en-US"/>
              <a:t>Click to edit Master text styles</a:t>
            </a:r>
          </a:p>
        </p:txBody>
      </p:sp>
      <p:sp>
        <p:nvSpPr>
          <p:cNvPr id="4" name="Footer Placeholder 1">
            <a:extLst>
              <a:ext uri="{FF2B5EF4-FFF2-40B4-BE49-F238E27FC236}">
                <a16:creationId xmlns:a16="http://schemas.microsoft.com/office/drawing/2014/main" id="{A856F17A-E2CB-4467-B042-5A11BBD3498A}"/>
              </a:ext>
            </a:extLst>
          </p:cNvPr>
          <p:cNvSpPr>
            <a:spLocks noGrp="1"/>
          </p:cNvSpPr>
          <p:nvPr>
            <p:ph type="ftr" sz="quarter" idx="12"/>
          </p:nvPr>
        </p:nvSpPr>
        <p:spPr/>
        <p:txBody>
          <a:bodyPr/>
          <a:lstStyle>
            <a:lvl1pPr>
              <a:defRPr/>
            </a:lvl1pPr>
          </a:lstStyle>
          <a:p>
            <a:pPr>
              <a:defRPr/>
            </a:pPr>
            <a:r>
              <a:rPr lang="en-US"/>
              <a:t>© 2015 Pearson Education, Inc., Upper Saddle River, NJ.  All rights reserved.</a:t>
            </a:r>
          </a:p>
        </p:txBody>
      </p:sp>
    </p:spTree>
    <p:extLst>
      <p:ext uri="{BB962C8B-B14F-4D97-AF65-F5344CB8AC3E}">
        <p14:creationId xmlns:p14="http://schemas.microsoft.com/office/powerpoint/2010/main" val="2691790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60400" y="5321300"/>
            <a:ext cx="8369300" cy="1041400"/>
          </a:xfrm>
        </p:spPr>
        <p:txBody>
          <a:bodyPr/>
          <a:lstStyle>
            <a:lvl1pPr marL="0" indent="0" algn="ctr">
              <a:buNone/>
              <a:defRPr sz="2400"/>
            </a:lvl1pPr>
          </a:lstStyle>
          <a:p>
            <a:pPr lvl="0"/>
            <a:r>
              <a:rPr lang="en-US"/>
              <a:t>Click to edit Master text styles</a:t>
            </a:r>
          </a:p>
        </p:txBody>
      </p:sp>
      <p:sp>
        <p:nvSpPr>
          <p:cNvPr id="4" name="Footer Placeholder 1">
            <a:extLst>
              <a:ext uri="{FF2B5EF4-FFF2-40B4-BE49-F238E27FC236}">
                <a16:creationId xmlns:a16="http://schemas.microsoft.com/office/drawing/2014/main" id="{A856F17A-E2CB-4467-B042-5A11BBD3498A}"/>
              </a:ext>
            </a:extLst>
          </p:cNvPr>
          <p:cNvSpPr>
            <a:spLocks noGrp="1"/>
          </p:cNvSpPr>
          <p:nvPr>
            <p:ph type="ftr" sz="quarter" idx="12"/>
          </p:nvPr>
        </p:nvSpPr>
        <p:spPr/>
        <p:txBody>
          <a:bodyPr/>
          <a:lstStyle>
            <a:lvl1pPr>
              <a:defRPr/>
            </a:lvl1pPr>
          </a:lstStyle>
          <a:p>
            <a:pPr>
              <a:defRPr/>
            </a:pPr>
            <a:r>
              <a:rPr lang="en-US"/>
              <a:t>© 2015 Pearson Education, Inc., Upper Saddle River, NJ.  All rights reserved.</a:t>
            </a:r>
          </a:p>
        </p:txBody>
      </p:sp>
    </p:spTree>
    <p:extLst>
      <p:ext uri="{BB962C8B-B14F-4D97-AF65-F5344CB8AC3E}">
        <p14:creationId xmlns:p14="http://schemas.microsoft.com/office/powerpoint/2010/main" val="149015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Click to edit Master title style</a:t>
            </a:r>
            <a:endParaRPr lang="en-US" dirty="0"/>
          </a:p>
        </p:txBody>
      </p:sp>
      <p:sp>
        <p:nvSpPr>
          <p:cNvPr id="3" name="Content Placeholder 2"/>
          <p:cNvSpPr>
            <a:spLocks noGrp="1"/>
          </p:cNvSpPr>
          <p:nvPr>
            <p:ph idx="1"/>
            <p:custDataLst>
              <p:tags r:id="rId2"/>
            </p:custDataLst>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894157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457200" y="3034508"/>
            <a:ext cx="6951274" cy="1308892"/>
          </a:xfrm>
        </p:spPr>
        <p:txBody>
          <a:bodyPr anchor="t"/>
          <a:lstStyle>
            <a:lvl1pPr algn="l">
              <a:defRPr sz="4000" b="1" i="0" cap="none">
                <a:latin typeface="+mj-lt"/>
                <a:cs typeface="Calibri"/>
              </a:defRPr>
            </a:lvl1pPr>
          </a:lstStyle>
          <a:p>
            <a:r>
              <a:rPr lang="en-US" dirty="0" smtClean="0"/>
              <a:t>Section Header</a:t>
            </a:r>
            <a:endParaRPr lang="en-US" dirty="0"/>
          </a:p>
        </p:txBody>
      </p:sp>
      <p:sp>
        <p:nvSpPr>
          <p:cNvPr id="3" name="Text Placeholder 2"/>
          <p:cNvSpPr>
            <a:spLocks noGrp="1"/>
          </p:cNvSpPr>
          <p:nvPr>
            <p:ph type="body" idx="1"/>
            <p:custDataLst>
              <p:tags r:id="rId2"/>
            </p:custDataLst>
          </p:nvPr>
        </p:nvSpPr>
        <p:spPr>
          <a:xfrm>
            <a:off x="474134" y="1524000"/>
            <a:ext cx="6951274" cy="1500187"/>
          </a:xfrm>
        </p:spPr>
        <p:txBody>
          <a:bodyPr lIns="0" rIns="0" anchor="b"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045139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1264380" y="2013343"/>
            <a:ext cx="6951274" cy="753670"/>
          </a:xfrm>
        </p:spPr>
        <p:txBody>
          <a:bodyPr anchor="t"/>
          <a:lstStyle>
            <a:lvl1pPr algn="l">
              <a:defRPr sz="4000" b="0" i="0" cap="none">
                <a:latin typeface="+mj-lt"/>
                <a:cs typeface="Calibri"/>
              </a:defRPr>
            </a:lvl1pPr>
          </a:lstStyle>
          <a:p>
            <a:r>
              <a:rPr lang="en-US" dirty="0" smtClean="0"/>
              <a:t>Section Header 2</a:t>
            </a:r>
            <a:endParaRPr lang="en-US" dirty="0"/>
          </a:p>
        </p:txBody>
      </p:sp>
      <p:sp>
        <p:nvSpPr>
          <p:cNvPr id="3" name="Text Placeholder 2"/>
          <p:cNvSpPr>
            <a:spLocks noGrp="1"/>
          </p:cNvSpPr>
          <p:nvPr>
            <p:ph type="body" idx="1"/>
            <p:custDataLst>
              <p:tags r:id="rId2"/>
            </p:custDataLst>
          </p:nvPr>
        </p:nvSpPr>
        <p:spPr>
          <a:xfrm>
            <a:off x="1264380" y="2919413"/>
            <a:ext cx="6951274" cy="1500187"/>
          </a:xfrm>
        </p:spPr>
        <p:txBody>
          <a:bodyPr anchor="t"/>
          <a:lstStyle>
            <a:lvl1pPr marL="457200" indent="-457200" algn="l">
              <a:buFont typeface="+mj-lt"/>
              <a:buAutoNum type="arabicPeriod"/>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r>
              <a:rPr lang="en-US" smtClean="0"/>
              <a:t>Copyright (c) 2019, 2015, 2012 Pearson Education, Inc. All Rights Reserved</a:t>
            </a:r>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6264981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Click to edit Master title style</a:t>
            </a:r>
            <a:endParaRPr lang="en-US" dirty="0"/>
          </a:p>
        </p:txBody>
      </p:sp>
      <p:sp>
        <p:nvSpPr>
          <p:cNvPr id="3" name="Content Placeholder 2"/>
          <p:cNvSpPr>
            <a:spLocks noGrp="1"/>
          </p:cNvSpPr>
          <p:nvPr>
            <p:ph sz="half" idx="1"/>
            <p:custDataLst>
              <p:tags r:id="rId2"/>
            </p:custDataLst>
          </p:nvPr>
        </p:nvSpPr>
        <p:spPr>
          <a:xfrm>
            <a:off x="457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custDataLst>
              <p:tags r:id="rId3"/>
            </p:custDataLst>
          </p:nvPr>
        </p:nvSpPr>
        <p:spPr>
          <a:xfrm>
            <a:off x="4648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r>
              <a:rPr lang="en-US" smtClean="0"/>
              <a:t>Copyright (c) 2019, 2015, 2012 Pearson Education, Inc. All Rights Reserved</a:t>
            </a:r>
            <a:endParaRPr lang="en-US" dirty="0"/>
          </a:p>
        </p:txBody>
      </p:sp>
      <p:sp>
        <p:nvSpPr>
          <p:cNvPr id="10" name="Slide Number Placeholder 9"/>
          <p:cNvSpPr>
            <a:spLocks noGrp="1"/>
          </p:cNvSpPr>
          <p:nvPr>
            <p:ph type="sldNum" sz="quarter" idx="12"/>
          </p:nvPr>
        </p:nvSpPr>
        <p:spPr/>
        <p:txBody>
          <a:body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28313200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custDataLst>
              <p:tags r:id="rId2"/>
            </p:custDataLst>
          </p:nvPr>
        </p:nvSpPr>
        <p:spPr>
          <a:xfrm>
            <a:off x="457200" y="1535113"/>
            <a:ext cx="4040188"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custDataLst>
              <p:tags r:id="rId3"/>
            </p:custDataLst>
          </p:nvPr>
        </p:nvSpPr>
        <p:spPr>
          <a:xfrm>
            <a:off x="457200" y="1981200"/>
            <a:ext cx="4040188"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custDataLst>
              <p:tags r:id="rId4"/>
            </p:custDataLst>
          </p:nvPr>
        </p:nvSpPr>
        <p:spPr>
          <a:xfrm>
            <a:off x="4645025" y="1535113"/>
            <a:ext cx="4041775"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custDataLst>
              <p:tags r:id="rId5"/>
            </p:custDataLst>
          </p:nvPr>
        </p:nvSpPr>
        <p:spPr>
          <a:xfrm>
            <a:off x="4645025" y="1981200"/>
            <a:ext cx="4041775"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custDataLst>
              <p:tags r:id="rId6"/>
            </p:custDataLst>
          </p:nvPr>
        </p:nvSpPr>
        <p:spPr/>
        <p:txBody>
          <a:bodyPr/>
          <a:lstStyle/>
          <a:p>
            <a:endParaRPr lang="en-US"/>
          </a:p>
        </p:txBody>
      </p:sp>
      <p:sp>
        <p:nvSpPr>
          <p:cNvPr id="8" name="Footer Placeholder 7"/>
          <p:cNvSpPr>
            <a:spLocks noGrp="1"/>
          </p:cNvSpPr>
          <p:nvPr>
            <p:ph type="ftr" sz="quarter" idx="11"/>
            <p:custDataLst>
              <p:tags r:id="rId7"/>
            </p:custDataLst>
          </p:nvPr>
        </p:nvSpPr>
        <p:spPr/>
        <p:txBody>
          <a:bodyPr/>
          <a:lstStyle/>
          <a:p>
            <a:r>
              <a:rPr lang="en-US" smtClean="0"/>
              <a:t>Copyright (c) 2019, 2015, 2012 Pearson Education, Inc. All Rights Reserved</a:t>
            </a:r>
            <a:endParaRPr lang="en-US"/>
          </a:p>
        </p:txBody>
      </p:sp>
      <p:sp>
        <p:nvSpPr>
          <p:cNvPr id="9" name="Slide Number Placeholder 8"/>
          <p:cNvSpPr>
            <a:spLocks noGrp="1"/>
          </p:cNvSpPr>
          <p:nvPr>
            <p:ph type="sldNum" sz="quarter" idx="12"/>
            <p:custDataLst>
              <p:tags r:id="rId8"/>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96852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Click to edit Master title style</a:t>
            </a:r>
            <a:endParaRPr lang="en-US" dirty="0"/>
          </a:p>
        </p:txBody>
      </p:sp>
      <p:sp>
        <p:nvSpPr>
          <p:cNvPr id="3" name="Date Placeholder 2"/>
          <p:cNvSpPr>
            <a:spLocks noGrp="1"/>
          </p:cNvSpPr>
          <p:nvPr>
            <p:ph type="dt" sz="half" idx="10"/>
            <p:custDataLst>
              <p:tags r:id="rId2"/>
            </p:custDataLst>
          </p:nvPr>
        </p:nvSpPr>
        <p:spPr/>
        <p:txBody>
          <a:bodyPr/>
          <a:lstStyle/>
          <a:p>
            <a:endParaRPr lang="en-US"/>
          </a:p>
        </p:txBody>
      </p:sp>
      <p:sp>
        <p:nvSpPr>
          <p:cNvPr id="4" name="Footer Placeholder 3"/>
          <p:cNvSpPr>
            <a:spLocks noGrp="1"/>
          </p:cNvSpPr>
          <p:nvPr>
            <p:ph type="ftr" sz="quarter" idx="11"/>
            <p:custDataLst>
              <p:tags r:id="rId3"/>
            </p:custDataLst>
          </p:nvPr>
        </p:nvSpPr>
        <p:spPr/>
        <p:txBody>
          <a:bodyPr/>
          <a:lstStyle/>
          <a:p>
            <a:r>
              <a:rPr lang="en-US" smtClean="0"/>
              <a:t>Copyright (c) 2019, 2015, 2012 Pearson Education, Inc. All Rights Reserved</a:t>
            </a:r>
            <a:endParaRPr lang="en-US"/>
          </a:p>
        </p:txBody>
      </p:sp>
      <p:sp>
        <p:nvSpPr>
          <p:cNvPr id="5" name="Slide Number Placeholder 4"/>
          <p:cNvSpPr>
            <a:spLocks noGrp="1"/>
          </p:cNvSpPr>
          <p:nvPr>
            <p:ph type="sldNum" sz="quarter" idx="12"/>
            <p:custDataLst>
              <p:tags r:id="rId4"/>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02077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endParaRPr lang="en-US"/>
          </a:p>
        </p:txBody>
      </p:sp>
      <p:sp>
        <p:nvSpPr>
          <p:cNvPr id="3" name="Footer Placeholder 2"/>
          <p:cNvSpPr>
            <a:spLocks noGrp="1"/>
          </p:cNvSpPr>
          <p:nvPr>
            <p:ph type="ftr" sz="quarter" idx="11"/>
            <p:custDataLst>
              <p:tags r:id="rId2"/>
            </p:custDataLst>
          </p:nvPr>
        </p:nvSpPr>
        <p:spPr/>
        <p:txBody>
          <a:bodyPr/>
          <a:lstStyle/>
          <a:p>
            <a:r>
              <a:rPr lang="en-US" smtClean="0"/>
              <a:t>Copyright (c) 2019, 2015, 2012 Pearson Education, Inc. All Rights Reserved</a:t>
            </a:r>
            <a:endParaRPr lang="en-US"/>
          </a:p>
        </p:txBody>
      </p:sp>
      <p:sp>
        <p:nvSpPr>
          <p:cNvPr id="4" name="Slide Number Placeholder 3"/>
          <p:cNvSpPr>
            <a:spLocks noGrp="1"/>
          </p:cNvSpPr>
          <p:nvPr>
            <p:ph type="sldNum" sz="quarter" idx="12"/>
            <p:custDataLst>
              <p:tags r:id="rId3"/>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94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noAutofit/>
          </a:bodyPr>
          <a:lstStyle>
            <a:lvl1pPr algn="l">
              <a:defRPr sz="4800" b="1"/>
            </a:lvl1pPr>
          </a:lstStyle>
          <a:p>
            <a:r>
              <a:rPr lang="en-US" dirty="0" smtClean="0"/>
              <a:t>Click to edit Master title style</a:t>
            </a:r>
            <a:endParaRPr lang="en-US" dirty="0"/>
          </a:p>
        </p:txBody>
      </p:sp>
      <p:sp>
        <p:nvSpPr>
          <p:cNvPr id="3" name="Content Placeholder 2"/>
          <p:cNvSpPr>
            <a:spLocks noGrp="1"/>
          </p:cNvSpPr>
          <p:nvPr>
            <p:ph idx="1"/>
            <p:custDataLst>
              <p:tags r:id="rId2"/>
            </p:custDataLst>
          </p:nvPr>
        </p:nvSpPr>
        <p:spPr>
          <a:xfrm>
            <a:off x="3575050" y="1435100"/>
            <a:ext cx="5111750"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custDataLst>
              <p:tags r:id="rId4"/>
            </p:custDataLst>
          </p:nvPr>
        </p:nvSpPr>
        <p:spPr/>
        <p:txBody>
          <a:bodyPr/>
          <a:lstStyle/>
          <a:p>
            <a:endParaRPr lang="en-US"/>
          </a:p>
        </p:txBody>
      </p:sp>
      <p:sp>
        <p:nvSpPr>
          <p:cNvPr id="6" name="Footer Placeholder 5"/>
          <p:cNvSpPr>
            <a:spLocks noGrp="1"/>
          </p:cNvSpPr>
          <p:nvPr>
            <p:ph type="ftr" sz="quarter" idx="11"/>
            <p:custDataLst>
              <p:tags r:id="rId5"/>
            </p:custDataLst>
          </p:nvPr>
        </p:nvSpPr>
        <p:spPr/>
        <p:txBody>
          <a:bodyPr/>
          <a:lstStyle/>
          <a:p>
            <a:r>
              <a:rPr lang="en-US" smtClean="0"/>
              <a:t>Copyright (c) 2019, 2015, 2012 Pearson Education, Inc. All Rights Reserved</a:t>
            </a:r>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54805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152400"/>
            <a:ext cx="8229600" cy="1143000"/>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custDataLst>
              <p:tags r:id="rId19"/>
            </p:custDataLst>
          </p:nvPr>
        </p:nvSpPr>
        <p:spPr>
          <a:xfrm>
            <a:off x="457200" y="1371600"/>
            <a:ext cx="8229600" cy="4754563"/>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custDataLst>
              <p:tags r:id="rId20"/>
            </p:custDataLst>
          </p:nvPr>
        </p:nvSpPr>
        <p:spPr>
          <a:xfrm>
            <a:off x="152400" y="6492875"/>
            <a:ext cx="2133600" cy="365125"/>
          </a:xfrm>
          <a:prstGeom prst="rect">
            <a:avLst/>
          </a:prstGeom>
        </p:spPr>
        <p:txBody>
          <a:bodyPr vert="horz" lIns="0" tIns="0" rIns="0" bIns="0" rtlCol="0" anchor="ctr"/>
          <a:lstStyle>
            <a:lvl1pPr algn="l">
              <a:defRPr sz="1200">
                <a:solidFill>
                  <a:schemeClr val="tx1"/>
                </a:solidFill>
                <a:latin typeface="+mj-lt"/>
                <a:cs typeface="Calibri"/>
              </a:defRPr>
            </a:lvl1pPr>
          </a:lstStyle>
          <a:p>
            <a:endParaRPr lang="en-US" dirty="0"/>
          </a:p>
        </p:txBody>
      </p:sp>
      <p:sp>
        <p:nvSpPr>
          <p:cNvPr id="5" name="Footer Placeholder 4"/>
          <p:cNvSpPr>
            <a:spLocks noGrp="1"/>
          </p:cNvSpPr>
          <p:nvPr>
            <p:ph type="ftr" sz="quarter" idx="3"/>
            <p:custDataLst>
              <p:tags r:id="rId21"/>
            </p:custDataLst>
          </p:nvPr>
        </p:nvSpPr>
        <p:spPr>
          <a:xfrm>
            <a:off x="3124200" y="6492875"/>
            <a:ext cx="2895600" cy="365125"/>
          </a:xfrm>
          <a:prstGeom prst="rect">
            <a:avLst/>
          </a:prstGeom>
        </p:spPr>
        <p:txBody>
          <a:bodyPr vert="horz" lIns="0" tIns="0" rIns="0" bIns="0" rtlCol="0" anchor="ctr"/>
          <a:lstStyle>
            <a:lvl1pPr algn="ctr">
              <a:defRPr sz="1200">
                <a:solidFill>
                  <a:schemeClr val="tx1"/>
                </a:solidFill>
                <a:latin typeface="+mj-lt"/>
                <a:cs typeface="Calibri"/>
              </a:defRPr>
            </a:lvl1pPr>
          </a:lstStyle>
          <a:p>
            <a:r>
              <a:rPr lang="en-US" smtClean="0"/>
              <a:t>Copyright (c) 2019, 2015, 2012 Pearson Education, Inc. All Rights Reserved</a:t>
            </a:r>
            <a:endParaRPr lang="en-US" dirty="0"/>
          </a:p>
        </p:txBody>
      </p:sp>
      <p:sp>
        <p:nvSpPr>
          <p:cNvPr id="6" name="Slide Number Placeholder 5"/>
          <p:cNvSpPr>
            <a:spLocks noGrp="1"/>
          </p:cNvSpPr>
          <p:nvPr>
            <p:ph type="sldNum" sz="quarter" idx="4"/>
            <p:custDataLst>
              <p:tags r:id="rId22"/>
            </p:custDataLst>
          </p:nvPr>
        </p:nvSpPr>
        <p:spPr>
          <a:xfrm>
            <a:off x="6858000" y="6492875"/>
            <a:ext cx="2133600" cy="365125"/>
          </a:xfrm>
          <a:prstGeom prst="rect">
            <a:avLst/>
          </a:prstGeom>
        </p:spPr>
        <p:txBody>
          <a:bodyPr vert="horz" lIns="0" tIns="0" rIns="0" bIns="0" rtlCol="0" anchor="ctr"/>
          <a:lstStyle>
            <a:lvl1pPr algn="r">
              <a:defRPr sz="1200">
                <a:solidFill>
                  <a:schemeClr val="tx1"/>
                </a:solidFill>
                <a:latin typeface="+mj-lt"/>
                <a:cs typeface="Calibri"/>
              </a:defRPr>
            </a:lvl1p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3229604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iming>
    <p:tnLst>
      <p:par>
        <p:cTn id="1" dur="indefinite" restart="never" nodeType="tmRoot"/>
      </p:par>
    </p:tnLst>
  </p:timing>
  <p:hf sldNum="0" hdr="0" dt="0"/>
  <p:txStyles>
    <p:titleStyle>
      <a:lvl1pPr algn="ctr" defTabSz="457200" rtl="0" eaLnBrk="1" latinLnBrk="0" hangingPunct="1">
        <a:spcBef>
          <a:spcPct val="0"/>
        </a:spcBef>
        <a:buNone/>
        <a:defRPr sz="4400" b="0" i="0" kern="1200" spc="-50" normalizeH="0">
          <a:solidFill>
            <a:schemeClr val="tx2"/>
          </a:solidFill>
          <a:latin typeface="+mj-lt"/>
          <a:ea typeface="+mj-ea"/>
          <a:cs typeface="Cambria"/>
        </a:defRPr>
      </a:lvl1pPr>
    </p:titleStyle>
    <p:bodyStyle>
      <a:lvl1pPr marL="292100" indent="-292100" algn="l" defTabSz="457200" rtl="0" eaLnBrk="1" latinLnBrk="0" hangingPunct="1">
        <a:spcBef>
          <a:spcPct val="20000"/>
        </a:spcBef>
        <a:buClr>
          <a:schemeClr val="tx1"/>
        </a:buClr>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Clr>
          <a:schemeClr val="tx1"/>
        </a:buClr>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Clr>
          <a:schemeClr val="tx1"/>
        </a:buClr>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Clr>
          <a:schemeClr val="tx1"/>
        </a:buClr>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50951" y="1447800"/>
            <a:ext cx="7772400" cy="1702852"/>
          </a:xfrm>
        </p:spPr>
        <p:txBody>
          <a:bodyPr>
            <a:noAutofit/>
          </a:bodyPr>
          <a:lstStyle/>
          <a:p>
            <a:pPr lvl="0" algn="l">
              <a:spcBef>
                <a:spcPts val="0"/>
              </a:spcBef>
            </a:pPr>
            <a:r>
              <a:rPr lang="en-US" dirty="0" smtClean="0"/>
              <a:t/>
            </a:r>
            <a:br>
              <a:rPr lang="en-US" dirty="0" smtClean="0"/>
            </a:br>
            <a:r>
              <a:rPr lang="en-US" dirty="0" smtClean="0"/>
              <a:t>Lists (Chapter 12, 13 &amp; </a:t>
            </a:r>
            <a:r>
              <a:rPr lang="en-US" dirty="0"/>
              <a:t>14)</a:t>
            </a:r>
            <a:br>
              <a:rPr lang="en-US" dirty="0"/>
            </a:br>
            <a:r>
              <a:rPr lang="en-US" dirty="0" smtClean="0"/>
              <a:t>Dictionaries (Chapter 19 &amp; 20)</a:t>
            </a:r>
            <a:br>
              <a:rPr lang="en-US" dirty="0" smtClean="0"/>
            </a:br>
            <a:endParaRPr lang="en-US" b="1" dirty="0"/>
          </a:p>
        </p:txBody>
      </p:sp>
      <p:sp>
        <p:nvSpPr>
          <p:cNvPr id="5" name="TextBox 4"/>
          <p:cNvSpPr txBox="1"/>
          <p:nvPr/>
        </p:nvSpPr>
        <p:spPr>
          <a:xfrm>
            <a:off x="4875168" y="4572000"/>
            <a:ext cx="3583032" cy="830997"/>
          </a:xfrm>
          <a:prstGeom prst="rect">
            <a:avLst/>
          </a:prstGeom>
          <a:noFill/>
        </p:spPr>
        <p:txBody>
          <a:bodyPr wrap="none" rtlCol="0">
            <a:spAutoFit/>
          </a:bodyPr>
          <a:lstStyle/>
          <a:p>
            <a:pPr algn="r"/>
            <a:r>
              <a:rPr lang="en-US" sz="2400" b="1" dirty="0" err="1" smtClean="0"/>
              <a:t>Manar</a:t>
            </a:r>
            <a:r>
              <a:rPr lang="en-US" sz="2400" b="1" dirty="0" smtClean="0"/>
              <a:t> Mohamed</a:t>
            </a:r>
          </a:p>
          <a:p>
            <a:pPr algn="r"/>
            <a:r>
              <a:rPr lang="en-US" sz="2400" dirty="0" smtClean="0"/>
              <a:t>mohamem@miamioh.edu</a:t>
            </a:r>
            <a:endParaRPr lang="en-US" sz="2400" dirty="0"/>
          </a:p>
        </p:txBody>
      </p:sp>
    </p:spTree>
    <p:custDataLst>
      <p:tags r:id="rId1"/>
    </p:custDataLst>
    <p:extLst>
      <p:ext uri="{BB962C8B-B14F-4D97-AF65-F5344CB8AC3E}">
        <p14:creationId xmlns:p14="http://schemas.microsoft.com/office/powerpoint/2010/main" val="3852612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noGrp="1"/>
          </p:cNvSpPr>
          <p:nvPr>
            <p:ph type="title"/>
          </p:nvPr>
        </p:nvSpPr>
        <p:spPr>
          <a:prstGeom prst="rect">
            <a:avLst/>
          </a:prstGeom>
        </p:spPr>
        <p:txBody>
          <a:bodyPr/>
          <a:lstStyle>
            <a:lvl1pPr defTabSz="740663">
              <a:defRPr sz="3564"/>
            </a:lvl1pPr>
          </a:lstStyle>
          <a:p>
            <a:r>
              <a:t>Using an Array to Implement the ADT List</a:t>
            </a:r>
          </a:p>
        </p:txBody>
      </p:sp>
      <p:sp>
        <p:nvSpPr>
          <p:cNvPr id="82" name="FIGURE 11-4 Making room to insert Carla as the third entry in an array"/>
          <p:cNvSpPr txBox="1">
            <a:spLocks noGrp="1"/>
          </p:cNvSpPr>
          <p:nvPr>
            <p:ph type="body" sz="quarter" idx="1"/>
          </p:nvPr>
        </p:nvSpPr>
        <p:spPr>
          <a:prstGeom prst="rect">
            <a:avLst/>
          </a:prstGeom>
        </p:spPr>
        <p:txBody>
          <a:bodyPr/>
          <a:lstStyle>
            <a:lvl1pPr defTabSz="420623">
              <a:defRPr sz="2024"/>
            </a:lvl1pPr>
          </a:lstStyle>
          <a:p>
            <a:r>
              <a:t>FIGURE 11-4 Making room to insert Carla as the third entry in an array</a:t>
            </a:r>
          </a:p>
        </p:txBody>
      </p:sp>
      <p:pic>
        <p:nvPicPr>
          <p:cNvPr id="83" name="An illustration of an array explains making room to insert Carla as the third entry in an array.&#10;&#10;Picture 2" descr="An illustration of an array explains making room to insert Carla as the third entry in an array.Picture 2"/>
          <p:cNvPicPr>
            <a:picLocks noChangeAspect="1"/>
          </p:cNvPicPr>
          <p:nvPr/>
        </p:nvPicPr>
        <p:blipFill>
          <a:blip r:embed="rId2">
            <a:extLst/>
          </a:blip>
          <a:stretch>
            <a:fillRect/>
          </a:stretch>
        </p:blipFill>
        <p:spPr>
          <a:xfrm>
            <a:off x="317500" y="1780789"/>
            <a:ext cx="8509000" cy="3719650"/>
          </a:xfrm>
          <a:prstGeom prst="rect">
            <a:avLst/>
          </a:prstGeom>
          <a:ln w="12700">
            <a:miter lim="400000"/>
          </a:ln>
        </p:spPr>
      </p:pic>
    </p:spTree>
    <p:extLst>
      <p:ext uri="{BB962C8B-B14F-4D97-AF65-F5344CB8AC3E}">
        <p14:creationId xmlns:p14="http://schemas.microsoft.com/office/powerpoint/2010/main" val="31070291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txBox="1">
            <a:spLocks noGrp="1"/>
          </p:cNvSpPr>
          <p:nvPr>
            <p:ph type="title"/>
          </p:nvPr>
        </p:nvSpPr>
        <p:spPr>
          <a:prstGeom prst="rect">
            <a:avLst/>
          </a:prstGeom>
        </p:spPr>
        <p:txBody>
          <a:bodyPr/>
          <a:lstStyle>
            <a:lvl1pPr defTabSz="740663">
              <a:defRPr sz="3564"/>
            </a:lvl1pPr>
          </a:lstStyle>
          <a:p>
            <a:r>
              <a:t>Using an Array to Implement the ADT List</a:t>
            </a:r>
          </a:p>
        </p:txBody>
      </p:sp>
      <p:sp>
        <p:nvSpPr>
          <p:cNvPr id="90" name="FIGURE 11-5 Removing Bob by shifting array entries"/>
          <p:cNvSpPr txBox="1">
            <a:spLocks noGrp="1"/>
          </p:cNvSpPr>
          <p:nvPr>
            <p:ph type="body" sz="quarter" idx="1"/>
          </p:nvPr>
        </p:nvSpPr>
        <p:spPr>
          <a:prstGeom prst="rect">
            <a:avLst/>
          </a:prstGeom>
        </p:spPr>
        <p:txBody>
          <a:bodyPr/>
          <a:lstStyle>
            <a:lvl1pPr defTabSz="566927">
              <a:defRPr sz="2728"/>
            </a:lvl1pPr>
          </a:lstStyle>
          <a:p>
            <a:r>
              <a:t>FIGURE 11-5 Removing Bob by shifting array entries</a:t>
            </a:r>
          </a:p>
        </p:txBody>
      </p:sp>
      <p:pic>
        <p:nvPicPr>
          <p:cNvPr id="91" name="A diagram illustrates removing bob by shifting array entities.&#10;&#10;Picture 2" descr="A diagram illustrates removing bob by shifting array entities.Picture 2"/>
          <p:cNvPicPr>
            <a:picLocks noChangeAspect="1"/>
          </p:cNvPicPr>
          <p:nvPr/>
        </p:nvPicPr>
        <p:blipFill>
          <a:blip r:embed="rId2">
            <a:extLst/>
          </a:blip>
          <a:stretch>
            <a:fillRect/>
          </a:stretch>
        </p:blipFill>
        <p:spPr>
          <a:xfrm>
            <a:off x="333538" y="1192982"/>
            <a:ext cx="8476924" cy="4674419"/>
          </a:xfrm>
          <a:prstGeom prst="rect">
            <a:avLst/>
          </a:prstGeom>
          <a:ln w="12700">
            <a:miter lim="400000"/>
          </a:ln>
        </p:spPr>
      </p:pic>
    </p:spTree>
    <p:extLst>
      <p:ext uri="{BB962C8B-B14F-4D97-AF65-F5344CB8AC3E}">
        <p14:creationId xmlns:p14="http://schemas.microsoft.com/office/powerpoint/2010/main" val="11407314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lstStyle>
            <a:lvl1pPr defTabSz="822959">
              <a:defRPr sz="3959"/>
            </a:lvl1pPr>
          </a:lstStyle>
          <a:p>
            <a:r>
              <a:t>Advantages of Linked Implementation</a:t>
            </a:r>
          </a:p>
        </p:txBody>
      </p:sp>
      <p:sp>
        <p:nvSpPr>
          <p:cNvPr id="50" name="Content Placeholder 5"/>
          <p:cNvSpPr txBox="1">
            <a:spLocks noGrp="1"/>
          </p:cNvSpPr>
          <p:nvPr>
            <p:ph type="body" idx="1"/>
          </p:nvPr>
        </p:nvSpPr>
        <p:spPr>
          <a:prstGeom prst="rect">
            <a:avLst/>
          </a:prstGeom>
        </p:spPr>
        <p:txBody>
          <a:bodyPr/>
          <a:lstStyle/>
          <a:p>
            <a:r>
              <a:t>Uses memory only as needed</a:t>
            </a:r>
          </a:p>
          <a:p>
            <a:r>
              <a:t>When entry removed, unneeded memory returned to system</a:t>
            </a:r>
          </a:p>
          <a:p>
            <a:r>
              <a:t>Avoids moving data when adding or removing entries</a:t>
            </a:r>
          </a:p>
        </p:txBody>
      </p:sp>
    </p:spTree>
    <p:extLst>
      <p:ext uri="{BB962C8B-B14F-4D97-AF65-F5344CB8AC3E}">
        <p14:creationId xmlns:p14="http://schemas.microsoft.com/office/powerpoint/2010/main" val="9242688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prstGeom prst="rect">
            <a:avLst/>
          </a:prstGeom>
        </p:spPr>
        <p:txBody>
          <a:bodyPr>
            <a:normAutofit/>
          </a:bodyPr>
          <a:lstStyle>
            <a:lvl1pPr defTabSz="896111">
              <a:defRPr sz="4312"/>
            </a:lvl1pPr>
          </a:lstStyle>
          <a:p>
            <a:r>
              <a:t>Adding a Node at Various Positions</a:t>
            </a:r>
          </a:p>
        </p:txBody>
      </p:sp>
      <p:sp>
        <p:nvSpPr>
          <p:cNvPr id="53" name="Content Placeholder 2"/>
          <p:cNvSpPr txBox="1">
            <a:spLocks noGrp="1"/>
          </p:cNvSpPr>
          <p:nvPr>
            <p:ph type="body" idx="1"/>
          </p:nvPr>
        </p:nvSpPr>
        <p:spPr>
          <a:prstGeom prst="rect">
            <a:avLst/>
          </a:prstGeom>
        </p:spPr>
        <p:txBody>
          <a:bodyPr/>
          <a:lstStyle/>
          <a:p>
            <a:r>
              <a:t>Possible cases:</a:t>
            </a:r>
          </a:p>
          <a:p>
            <a:pPr lvl="1"/>
            <a:r>
              <a:t>Chain is empty</a:t>
            </a:r>
          </a:p>
          <a:p>
            <a:pPr lvl="1"/>
            <a:r>
              <a:t>Adding node at chain’s beginning</a:t>
            </a:r>
          </a:p>
          <a:p>
            <a:pPr lvl="1"/>
            <a:r>
              <a:t>Adding node between adjacent nodes</a:t>
            </a:r>
          </a:p>
          <a:p>
            <a:pPr lvl="1"/>
            <a:r>
              <a:t>Adding node to chain’s end</a:t>
            </a:r>
          </a:p>
        </p:txBody>
      </p:sp>
    </p:spTree>
    <p:extLst>
      <p:ext uri="{BB962C8B-B14F-4D97-AF65-F5344CB8AC3E}">
        <p14:creationId xmlns:p14="http://schemas.microsoft.com/office/powerpoint/2010/main" val="314516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xfrm>
            <a:off x="190813" y="96971"/>
            <a:ext cx="8953187" cy="816042"/>
          </a:xfrm>
          <a:prstGeom prst="rect">
            <a:avLst/>
          </a:prstGeom>
        </p:spPr>
        <p:txBody>
          <a:bodyPr/>
          <a:lstStyle>
            <a:lvl1pPr defTabSz="813816">
              <a:defRPr sz="3916"/>
            </a:lvl1pPr>
          </a:lstStyle>
          <a:p>
            <a:r>
              <a:rPr dirty="0"/>
              <a:t>Removing a Node</a:t>
            </a:r>
          </a:p>
        </p:txBody>
      </p:sp>
      <p:sp>
        <p:nvSpPr>
          <p:cNvPr id="89" name="Content Placeholder 2"/>
          <p:cNvSpPr txBox="1">
            <a:spLocks noGrp="1"/>
          </p:cNvSpPr>
          <p:nvPr>
            <p:ph type="body" idx="1"/>
          </p:nvPr>
        </p:nvSpPr>
        <p:spPr>
          <a:prstGeom prst="rect">
            <a:avLst/>
          </a:prstGeom>
        </p:spPr>
        <p:txBody>
          <a:bodyPr/>
          <a:lstStyle/>
          <a:p>
            <a:r>
              <a:t>Possible cases</a:t>
            </a:r>
          </a:p>
          <a:p>
            <a:pPr lvl="1"/>
            <a:r>
              <a:t>Removing the first node</a:t>
            </a:r>
          </a:p>
          <a:p>
            <a:pPr lvl="1"/>
            <a:r>
              <a:t>Removing a node other than first one</a:t>
            </a:r>
          </a:p>
        </p:txBody>
      </p:sp>
    </p:spTree>
    <p:extLst>
      <p:ext uri="{BB962C8B-B14F-4D97-AF65-F5344CB8AC3E}">
        <p14:creationId xmlns:p14="http://schemas.microsoft.com/office/powerpoint/2010/main" val="19905931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normAutofit/>
          </a:bodyPr>
          <a:lstStyle/>
          <a:p>
            <a:r>
              <a:t>Efficiency of Using a Chain</a:t>
            </a:r>
          </a:p>
        </p:txBody>
      </p:sp>
      <p:sp>
        <p:nvSpPr>
          <p:cNvPr id="191" name="FIGURE 12-11 The time efficiencies of the ADT list operations for three implementations, expressed in Big Oh notation"/>
          <p:cNvSpPr txBox="1">
            <a:spLocks noGrp="1"/>
          </p:cNvSpPr>
          <p:nvPr>
            <p:ph type="body" sz="quarter" idx="1"/>
          </p:nvPr>
        </p:nvSpPr>
        <p:spPr>
          <a:xfrm>
            <a:off x="457200" y="5604201"/>
            <a:ext cx="8513565" cy="807815"/>
          </a:xfrm>
          <a:prstGeom prst="rect">
            <a:avLst/>
          </a:prstGeom>
        </p:spPr>
        <p:txBody>
          <a:bodyPr>
            <a:normAutofit/>
          </a:bodyPr>
          <a:lstStyle>
            <a:lvl1pPr defTabSz="448055">
              <a:defRPr sz="2156"/>
            </a:lvl1pPr>
          </a:lstStyle>
          <a:p>
            <a:r>
              <a:t>FIGURE 12-11 The time efficiencies of the ADT list operations for three implementations, expressed in Big Oh notation</a:t>
            </a:r>
          </a:p>
        </p:txBody>
      </p:sp>
      <p:graphicFrame>
        <p:nvGraphicFramePr>
          <p:cNvPr id="192" name="Table"/>
          <p:cNvGraphicFramePr/>
          <p:nvPr>
            <p:extLst>
              <p:ext uri="{D42A27DB-BD31-4B8C-83A1-F6EECF244321}">
                <p14:modId xmlns:p14="http://schemas.microsoft.com/office/powerpoint/2010/main" val="1600372002"/>
              </p:ext>
            </p:extLst>
          </p:nvPr>
        </p:nvGraphicFramePr>
        <p:xfrm>
          <a:off x="181836" y="1064681"/>
          <a:ext cx="8700026" cy="4425131"/>
        </p:xfrm>
        <a:graphic>
          <a:graphicData uri="http://schemas.openxmlformats.org/drawingml/2006/table">
            <a:tbl>
              <a:tblPr firstRow="1"/>
              <a:tblGrid>
                <a:gridCol w="3612634">
                  <a:extLst>
                    <a:ext uri="{9D8B030D-6E8A-4147-A177-3AD203B41FA5}">
                      <a16:colId xmlns:a16="http://schemas.microsoft.com/office/drawing/2014/main" val="20000"/>
                    </a:ext>
                  </a:extLst>
                </a:gridCol>
                <a:gridCol w="1839118">
                  <a:extLst>
                    <a:ext uri="{9D8B030D-6E8A-4147-A177-3AD203B41FA5}">
                      <a16:colId xmlns:a16="http://schemas.microsoft.com/office/drawing/2014/main" val="20001"/>
                    </a:ext>
                  </a:extLst>
                </a:gridCol>
                <a:gridCol w="1240680">
                  <a:extLst>
                    <a:ext uri="{9D8B030D-6E8A-4147-A177-3AD203B41FA5}">
                      <a16:colId xmlns:a16="http://schemas.microsoft.com/office/drawing/2014/main" val="20002"/>
                    </a:ext>
                  </a:extLst>
                </a:gridCol>
                <a:gridCol w="2007594">
                  <a:extLst>
                    <a:ext uri="{9D8B030D-6E8A-4147-A177-3AD203B41FA5}">
                      <a16:colId xmlns:a16="http://schemas.microsoft.com/office/drawing/2014/main" val="20003"/>
                    </a:ext>
                  </a:extLst>
                </a:gridCol>
              </a:tblGrid>
              <a:tr h="254000">
                <a:tc>
                  <a:txBody>
                    <a:bodyPr/>
                    <a:lstStyle/>
                    <a:p>
                      <a:pPr algn="l">
                        <a:defRPr sz="1800" b="0">
                          <a:solidFill>
                            <a:srgbClr val="000000"/>
                          </a:solidFill>
                        </a:defRPr>
                      </a:pPr>
                      <a:r>
                        <a:rPr b="1" dirty="0">
                          <a:solidFill>
                            <a:schemeClr val="accent3">
                              <a:lumMod val="75000"/>
                            </a:schemeClr>
                          </a:solidFill>
                        </a:rPr>
                        <a:t>Operation</a:t>
                      </a:r>
                    </a:p>
                  </a:txBody>
                  <a:tcPr marL="0" marR="0" marT="0" marB="0" horzOverflow="overflow">
                    <a:lnB w="6350">
                      <a:solidFill>
                        <a:srgbClr val="2F2A2B"/>
                      </a:solidFill>
                      <a:miter lim="400000"/>
                    </a:lnB>
                  </a:tcPr>
                </a:tc>
                <a:tc>
                  <a:txBody>
                    <a:bodyPr/>
                    <a:lstStyle/>
                    <a:p>
                      <a:pPr algn="l">
                        <a:defRPr sz="1800" b="0">
                          <a:solidFill>
                            <a:srgbClr val="000000"/>
                          </a:solidFill>
                        </a:defRPr>
                      </a:pPr>
                      <a:r>
                        <a:rPr b="1" dirty="0" err="1">
                          <a:solidFill>
                            <a:schemeClr val="accent3">
                              <a:lumMod val="75000"/>
                            </a:schemeClr>
                          </a:solidFill>
                        </a:rPr>
                        <a:t>Alist</a:t>
                      </a:r>
                      <a:endParaRPr b="1" dirty="0">
                        <a:solidFill>
                          <a:schemeClr val="accent3">
                            <a:lumMod val="75000"/>
                          </a:schemeClr>
                        </a:solidFill>
                      </a:endParaRPr>
                    </a:p>
                  </a:txBody>
                  <a:tcPr marL="0" marR="0" marT="0" marB="0" horzOverflow="overflow">
                    <a:lnB w="6350">
                      <a:solidFill>
                        <a:srgbClr val="2F2A2B"/>
                      </a:solidFill>
                      <a:miter lim="400000"/>
                    </a:lnB>
                  </a:tcPr>
                </a:tc>
                <a:tc>
                  <a:txBody>
                    <a:bodyPr/>
                    <a:lstStyle/>
                    <a:p>
                      <a:pPr algn="l">
                        <a:defRPr sz="1800" b="0">
                          <a:solidFill>
                            <a:srgbClr val="000000"/>
                          </a:solidFill>
                        </a:defRPr>
                      </a:pPr>
                      <a:r>
                        <a:rPr b="1" dirty="0" err="1">
                          <a:solidFill>
                            <a:schemeClr val="accent3">
                              <a:lumMod val="75000"/>
                            </a:schemeClr>
                          </a:solidFill>
                        </a:rPr>
                        <a:t>LList</a:t>
                      </a:r>
                      <a:endParaRPr b="1" dirty="0">
                        <a:solidFill>
                          <a:schemeClr val="accent3">
                            <a:lumMod val="75000"/>
                          </a:schemeClr>
                        </a:solidFill>
                      </a:endParaRPr>
                    </a:p>
                  </a:txBody>
                  <a:tcPr marL="0" marR="0" marT="0" marB="0" horzOverflow="overflow">
                    <a:lnB w="6350">
                      <a:solidFill>
                        <a:srgbClr val="2F2A2B"/>
                      </a:solidFill>
                      <a:miter lim="400000"/>
                    </a:lnB>
                  </a:tcPr>
                </a:tc>
                <a:tc>
                  <a:txBody>
                    <a:bodyPr/>
                    <a:lstStyle/>
                    <a:p>
                      <a:pPr algn="l">
                        <a:defRPr sz="1800" b="0">
                          <a:solidFill>
                            <a:srgbClr val="000000"/>
                          </a:solidFill>
                        </a:defRPr>
                      </a:pPr>
                      <a:r>
                        <a:rPr b="1" dirty="0" err="1">
                          <a:solidFill>
                            <a:schemeClr val="accent3">
                              <a:lumMod val="75000"/>
                            </a:schemeClr>
                          </a:solidFill>
                        </a:rPr>
                        <a:t>LListWithTail</a:t>
                      </a:r>
                      <a:endParaRPr b="1" dirty="0">
                        <a:solidFill>
                          <a:schemeClr val="accent3">
                            <a:lumMod val="75000"/>
                          </a:schemeClr>
                        </a:solidFill>
                      </a:endParaRPr>
                    </a:p>
                  </a:txBody>
                  <a:tcPr marL="0" marR="0" marT="0" marB="0" horzOverflow="overflow">
                    <a:lnB w="6350">
                      <a:solidFill>
                        <a:srgbClr val="2F2A2B"/>
                      </a:solidFill>
                      <a:miter lim="400000"/>
                    </a:lnB>
                  </a:tcPr>
                </a:tc>
                <a:extLst>
                  <a:ext uri="{0D108BD9-81ED-4DB2-BD59-A6C34878D82A}">
                    <a16:rowId xmlns:a16="http://schemas.microsoft.com/office/drawing/2014/main" val="10000"/>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add(newEntry)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165"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1"/>
                  </a:ext>
                </a:extLst>
              </a:tr>
              <a:tr h="443371">
                <a:tc>
                  <a:txBody>
                    <a:bodyPr/>
                    <a:lstStyle/>
                    <a:p>
                      <a:pPr marL="50800" marR="274320" indent="-634" algn="l" defTabSz="457200">
                        <a:spcBef>
                          <a:spcPts val="200"/>
                        </a:spcBef>
                        <a:defRPr sz="1800"/>
                      </a:pPr>
                      <a:r>
                        <a:rPr b="1">
                          <a:latin typeface="Courier New"/>
                          <a:ea typeface="Courier New"/>
                          <a:cs typeface="Courier New"/>
                          <a:sym typeface="Courier New"/>
                        </a:rPr>
                        <a:t>add(givenPosition, 				 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 O(n);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2"/>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toArray()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3"/>
                  </a:ext>
                </a:extLst>
              </a:tr>
              <a:tr h="443371">
                <a:tc>
                  <a:txBody>
                    <a:bodyPr/>
                    <a:lstStyle/>
                    <a:p>
                      <a:pPr marL="50800" marR="274320" indent="-634" algn="l" defTabSz="457200">
                        <a:lnSpc>
                          <a:spcPct val="130000"/>
                        </a:lnSpc>
                        <a:spcBef>
                          <a:spcPts val="200"/>
                        </a:spcBef>
                        <a:defRPr sz="1800"/>
                      </a:pPr>
                      <a:r>
                        <a:rPr b="1">
                          <a:latin typeface="Courier New"/>
                          <a:ea typeface="Courier New"/>
                          <a:cs typeface="Courier New"/>
                          <a:sym typeface="Courier New"/>
                        </a:rPr>
                        <a:t>remove(givenPosition)</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4"/>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replace(givenPosition, newEntry)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5"/>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getEntry(givenPosition)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dirty="0">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O(1); O(</a:t>
                      </a:r>
                      <a:r>
                        <a:rPr i="1"/>
                        <a:t>n</a:t>
                      </a:r>
                      <a:r>
                        <a:t>); O(1) </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6"/>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contains(anEntry)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algn="l">
                        <a:lnSpc>
                          <a:spcPct val="130000"/>
                        </a:lnSpc>
                        <a:spcBef>
                          <a:spcPts val="200"/>
                        </a:spcBef>
                        <a:defRPr sz="1800">
                          <a:latin typeface="Times New Roman"/>
                          <a:ea typeface="Times New Roman"/>
                          <a:cs typeface="Times New Roman"/>
                          <a:sym typeface="Times New Roman"/>
                        </a:defRPr>
                      </a:pPr>
                      <a:r>
                        <a:t>O(</a:t>
                      </a:r>
                      <a:r>
                        <a:rPr i="1"/>
                        <a:t>n</a:t>
                      </a:r>
                      <a:r>
                        <a:t>)</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7"/>
                  </a:ext>
                </a:extLst>
              </a:tr>
              <a:tr h="443371">
                <a:tc>
                  <a:txBody>
                    <a:bodyPr/>
                    <a:lstStyle/>
                    <a:p>
                      <a:pPr marL="50800" algn="l" defTabSz="457200">
                        <a:lnSpc>
                          <a:spcPct val="130000"/>
                        </a:lnSpc>
                        <a:spcBef>
                          <a:spcPts val="200"/>
                        </a:spcBef>
                        <a:defRPr sz="1800"/>
                      </a:pPr>
                      <a:r>
                        <a:rPr b="1">
                          <a:latin typeface="Courier New"/>
                          <a:ea typeface="Courier New"/>
                          <a:cs typeface="Courier New"/>
                          <a:sym typeface="Courier New"/>
                        </a:rPr>
                        <a:t>clear(), getLength(), isEmpty()</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800" algn="l" defTabSz="457200">
                        <a:lnSpc>
                          <a:spcPct val="130000"/>
                        </a:lnSpc>
                        <a:spcBef>
                          <a:spcPts val="200"/>
                        </a:spcBef>
                        <a:defRPr sz="1800"/>
                      </a:pPr>
                      <a:r>
                        <a:rPr>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tc>
                  <a:txBody>
                    <a:bodyPr/>
                    <a:lstStyle/>
                    <a:p>
                      <a:pPr marL="50165" algn="l" defTabSz="457200">
                        <a:lnSpc>
                          <a:spcPct val="130000"/>
                        </a:lnSpc>
                        <a:spcBef>
                          <a:spcPts val="200"/>
                        </a:spcBef>
                        <a:defRPr sz="1800"/>
                      </a:pPr>
                      <a:r>
                        <a:rPr dirty="0">
                          <a:latin typeface="Times New Roman"/>
                          <a:ea typeface="Times New Roman"/>
                          <a:cs typeface="Times New Roman"/>
                          <a:sym typeface="Times New Roman"/>
                        </a:rPr>
                        <a:t>O(1)</a:t>
                      </a:r>
                    </a:p>
                  </a:txBody>
                  <a:tcPr marL="63500" marR="63500" marT="0" marB="0" anchor="ctr" horzOverflow="overflow">
                    <a:lnL w="6350">
                      <a:solidFill>
                        <a:srgbClr val="2F2A2B"/>
                      </a:solidFill>
                      <a:miter lim="400000"/>
                    </a:lnL>
                    <a:lnR w="6350">
                      <a:solidFill>
                        <a:srgbClr val="2F2A2B"/>
                      </a:solidFill>
                      <a:miter lim="400000"/>
                    </a:lnR>
                    <a:lnT w="6350">
                      <a:solidFill>
                        <a:srgbClr val="2F2A2B"/>
                      </a:solidFill>
                      <a:miter lim="400000"/>
                    </a:lnT>
                    <a:lnB w="6350">
                      <a:solidFill>
                        <a:srgbClr val="2F2A2B"/>
                      </a:solidFill>
                      <a:miter lim="400000"/>
                    </a:lnB>
                    <a:solidFill>
                      <a:srgbClr val="EBECE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65488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prstGeom prst="rect">
            <a:avLst/>
          </a:prstGeom>
        </p:spPr>
        <p:txBody>
          <a:bodyPr/>
          <a:lstStyle/>
          <a:p>
            <a:pPr defTabSz="704087">
              <a:defRPr sz="3387"/>
            </a:pPr>
            <a:r>
              <a:t>Java Class Library: The Class </a:t>
            </a:r>
            <a:r>
              <a:rPr>
                <a:latin typeface="Courier New"/>
                <a:ea typeface="Courier New"/>
                <a:cs typeface="Courier New"/>
                <a:sym typeface="Courier New"/>
              </a:rPr>
              <a:t>LinkedList</a:t>
            </a:r>
          </a:p>
        </p:txBody>
      </p:sp>
      <p:sp>
        <p:nvSpPr>
          <p:cNvPr id="195" name="Content Placeholder 4"/>
          <p:cNvSpPr txBox="1">
            <a:spLocks noGrp="1"/>
          </p:cNvSpPr>
          <p:nvPr>
            <p:ph type="body" idx="1"/>
          </p:nvPr>
        </p:nvSpPr>
        <p:spPr>
          <a:xfrm>
            <a:off x="258233" y="1106887"/>
            <a:ext cx="6737351" cy="5031976"/>
          </a:xfrm>
          <a:prstGeom prst="rect">
            <a:avLst/>
          </a:prstGeom>
        </p:spPr>
        <p:txBody>
          <a:bodyPr/>
          <a:lstStyle/>
          <a:p>
            <a:r>
              <a:rPr dirty="0"/>
              <a:t>Implements the interface </a:t>
            </a:r>
            <a:r>
              <a:rPr b="1" dirty="0">
                <a:latin typeface="Courier New"/>
                <a:ea typeface="Courier New"/>
                <a:cs typeface="Courier New"/>
                <a:sym typeface="Courier New"/>
              </a:rPr>
              <a:t>List</a:t>
            </a:r>
          </a:p>
          <a:p>
            <a:r>
              <a:rPr b="1" dirty="0" err="1">
                <a:latin typeface="Courier New"/>
                <a:ea typeface="Courier New"/>
                <a:cs typeface="Courier New"/>
                <a:sym typeface="Courier New"/>
              </a:rPr>
              <a:t>LinkedList</a:t>
            </a:r>
            <a:r>
              <a:rPr dirty="0"/>
              <a:t> defines more methods than are in the interface </a:t>
            </a:r>
            <a:r>
              <a:rPr dirty="0">
                <a:latin typeface="Courier New"/>
                <a:ea typeface="Courier New"/>
                <a:cs typeface="Courier New"/>
                <a:sym typeface="Courier New"/>
              </a:rPr>
              <a:t>List</a:t>
            </a:r>
          </a:p>
          <a:p>
            <a:r>
              <a:rPr dirty="0"/>
              <a:t>You can use the class </a:t>
            </a:r>
            <a:r>
              <a:rPr b="1" dirty="0" err="1">
                <a:latin typeface="Courier New"/>
                <a:ea typeface="Courier New"/>
                <a:cs typeface="Courier New"/>
                <a:sym typeface="Courier New"/>
              </a:rPr>
              <a:t>LinkedList</a:t>
            </a:r>
            <a:r>
              <a:rPr dirty="0"/>
              <a:t> as implementation of ADT </a:t>
            </a:r>
          </a:p>
          <a:p>
            <a:pPr lvl="1">
              <a:defRPr b="1"/>
            </a:pPr>
            <a:r>
              <a:rPr dirty="0"/>
              <a:t>queue</a:t>
            </a:r>
          </a:p>
          <a:p>
            <a:pPr lvl="1"/>
            <a:r>
              <a:rPr b="1" dirty="0" err="1"/>
              <a:t>deque</a:t>
            </a:r>
            <a:r>
              <a:rPr dirty="0"/>
              <a:t> </a:t>
            </a:r>
          </a:p>
          <a:p>
            <a:pPr lvl="1"/>
            <a:r>
              <a:rPr dirty="0"/>
              <a:t>or </a:t>
            </a:r>
            <a:r>
              <a:rPr b="1" dirty="0"/>
              <a:t>list</a:t>
            </a:r>
            <a:r>
              <a:rPr dirty="0"/>
              <a:t>.</a:t>
            </a:r>
          </a:p>
        </p:txBody>
      </p:sp>
    </p:spTree>
    <p:extLst>
      <p:ext uri="{BB962C8B-B14F-4D97-AF65-F5344CB8AC3E}">
        <p14:creationId xmlns:p14="http://schemas.microsoft.com/office/powerpoint/2010/main" val="29858199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Dictionaries</a:t>
            </a:r>
            <a:br>
              <a:rPr lang="en-US" dirty="0"/>
            </a:br>
            <a:endParaRPr lang="en-US" dirty="0"/>
          </a:p>
        </p:txBody>
      </p:sp>
      <p:sp>
        <p:nvSpPr>
          <p:cNvPr id="46" name="Shape 199"/>
          <p:cNvSpPr txBox="1"/>
          <p:nvPr/>
        </p:nvSpPr>
        <p:spPr>
          <a:xfrm>
            <a:off x="4768850" y="1880845"/>
            <a:ext cx="3657600" cy="18266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a:defRPr sz="4400" b="1">
                <a:solidFill>
                  <a:srgbClr val="007FA3"/>
                </a:solidFill>
                <a:latin typeface="Times New Roman"/>
                <a:ea typeface="Times New Roman"/>
                <a:cs typeface="Times New Roman"/>
                <a:sym typeface="Times New Roman"/>
              </a:defRPr>
            </a:lvl1pPr>
          </a:lstStyle>
          <a:p>
            <a:endParaRPr dirty="0"/>
          </a:p>
        </p:txBody>
      </p:sp>
    </p:spTree>
    <p:extLst>
      <p:ext uri="{BB962C8B-B14F-4D97-AF65-F5344CB8AC3E}">
        <p14:creationId xmlns:p14="http://schemas.microsoft.com/office/powerpoint/2010/main" val="285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lstStyle/>
          <a:p>
            <a:r>
              <a:rPr dirty="0"/>
              <a:t>Dictionaries</a:t>
            </a:r>
          </a:p>
        </p:txBody>
      </p:sp>
      <p:sp>
        <p:nvSpPr>
          <p:cNvPr id="50" name="Content Placeholder 5"/>
          <p:cNvSpPr txBox="1">
            <a:spLocks noGrp="1"/>
          </p:cNvSpPr>
          <p:nvPr>
            <p:ph type="body" sz="half" idx="1"/>
          </p:nvPr>
        </p:nvSpPr>
        <p:spPr>
          <a:xfrm>
            <a:off x="400049" y="913012"/>
            <a:ext cx="4953249" cy="5031976"/>
          </a:xfrm>
          <a:prstGeom prst="rect">
            <a:avLst/>
          </a:prstGeom>
        </p:spPr>
        <p:txBody>
          <a:bodyPr/>
          <a:lstStyle/>
          <a:p>
            <a:r>
              <a:t>When you want to look up …</a:t>
            </a:r>
          </a:p>
          <a:p>
            <a:pPr lvl="1"/>
            <a:r>
              <a:t>The meaning of a word</a:t>
            </a:r>
          </a:p>
          <a:p>
            <a:pPr lvl="1"/>
            <a:r>
              <a:t>An address</a:t>
            </a:r>
          </a:p>
          <a:p>
            <a:pPr lvl="1"/>
            <a:r>
              <a:t>A phone number</a:t>
            </a:r>
          </a:p>
          <a:p>
            <a:pPr lvl="1"/>
            <a:r>
              <a:t>A contact on your phone</a:t>
            </a:r>
          </a:p>
          <a:p>
            <a:r>
              <a:t>These can be implemented in an ADT Dictionary</a:t>
            </a:r>
          </a:p>
        </p:txBody>
      </p:sp>
      <p:pic>
        <p:nvPicPr>
          <p:cNvPr id="51" name="A diagram illustrates the magnified view of a portion from a book that reads, computer A device for the processing and storage of information.&#10;&#10;Picture 1" descr="A diagram illustrates the magnified view of a portion from a book that reads, computer A device for the processing and storage of information.Picture 1"/>
          <p:cNvPicPr>
            <a:picLocks noChangeAspect="1"/>
          </p:cNvPicPr>
          <p:nvPr/>
        </p:nvPicPr>
        <p:blipFill>
          <a:blip r:embed="rId2">
            <a:extLst/>
          </a:blip>
          <a:srcRect t="1127" r="738" b="1145"/>
          <a:stretch>
            <a:fillRect/>
          </a:stretch>
        </p:blipFill>
        <p:spPr>
          <a:xfrm>
            <a:off x="4779818" y="2286000"/>
            <a:ext cx="4074568" cy="2490041"/>
          </a:xfrm>
          <a:custGeom>
            <a:avLst/>
            <a:gdLst/>
            <a:ahLst/>
            <a:cxnLst>
              <a:cxn ang="0">
                <a:pos x="wd2" y="hd2"/>
              </a:cxn>
              <a:cxn ang="5400000">
                <a:pos x="wd2" y="hd2"/>
              </a:cxn>
              <a:cxn ang="10800000">
                <a:pos x="wd2" y="hd2"/>
              </a:cxn>
              <a:cxn ang="16200000">
                <a:pos x="wd2" y="hd2"/>
              </a:cxn>
            </a:cxnLst>
            <a:rect l="0" t="0" r="r" b="b"/>
            <a:pathLst>
              <a:path w="21566" h="21594" extrusionOk="0">
                <a:moveTo>
                  <a:pt x="17742" y="0"/>
                </a:moveTo>
                <a:cubicBezTo>
                  <a:pt x="16907" y="0"/>
                  <a:pt x="16203" y="329"/>
                  <a:pt x="15593" y="1007"/>
                </a:cubicBezTo>
                <a:cubicBezTo>
                  <a:pt x="15462" y="1152"/>
                  <a:pt x="15329" y="1271"/>
                  <a:pt x="15296" y="1272"/>
                </a:cubicBezTo>
                <a:cubicBezTo>
                  <a:pt x="15263" y="1272"/>
                  <a:pt x="15240" y="1296"/>
                  <a:pt x="15245" y="1324"/>
                </a:cubicBezTo>
                <a:cubicBezTo>
                  <a:pt x="15265" y="1423"/>
                  <a:pt x="14049" y="3155"/>
                  <a:pt x="13997" y="3103"/>
                </a:cubicBezTo>
                <a:cubicBezTo>
                  <a:pt x="13968" y="3073"/>
                  <a:pt x="13959" y="3086"/>
                  <a:pt x="13977" y="3134"/>
                </a:cubicBezTo>
                <a:cubicBezTo>
                  <a:pt x="14013" y="3229"/>
                  <a:pt x="12722" y="5191"/>
                  <a:pt x="12624" y="5191"/>
                </a:cubicBezTo>
                <a:cubicBezTo>
                  <a:pt x="12591" y="5191"/>
                  <a:pt x="12564" y="5231"/>
                  <a:pt x="12564" y="5280"/>
                </a:cubicBezTo>
                <a:cubicBezTo>
                  <a:pt x="12564" y="5409"/>
                  <a:pt x="11239" y="7394"/>
                  <a:pt x="11153" y="7394"/>
                </a:cubicBezTo>
                <a:cubicBezTo>
                  <a:pt x="11112" y="7394"/>
                  <a:pt x="11049" y="7448"/>
                  <a:pt x="11015" y="7517"/>
                </a:cubicBezTo>
                <a:cubicBezTo>
                  <a:pt x="10980" y="7585"/>
                  <a:pt x="10971" y="7641"/>
                  <a:pt x="10993" y="7641"/>
                </a:cubicBezTo>
                <a:cubicBezTo>
                  <a:pt x="11014" y="7641"/>
                  <a:pt x="10991" y="7716"/>
                  <a:pt x="10940" y="7808"/>
                </a:cubicBezTo>
                <a:cubicBezTo>
                  <a:pt x="10890" y="7899"/>
                  <a:pt x="10817" y="7974"/>
                  <a:pt x="10780" y="7974"/>
                </a:cubicBezTo>
                <a:cubicBezTo>
                  <a:pt x="10742" y="7974"/>
                  <a:pt x="10717" y="8007"/>
                  <a:pt x="10724" y="8045"/>
                </a:cubicBezTo>
                <a:cubicBezTo>
                  <a:pt x="10744" y="8152"/>
                  <a:pt x="9580" y="9881"/>
                  <a:pt x="9526" y="9826"/>
                </a:cubicBezTo>
                <a:cubicBezTo>
                  <a:pt x="9499" y="9799"/>
                  <a:pt x="9492" y="9815"/>
                  <a:pt x="9510" y="9863"/>
                </a:cubicBezTo>
                <a:cubicBezTo>
                  <a:pt x="9548" y="9964"/>
                  <a:pt x="8733" y="11253"/>
                  <a:pt x="8646" y="11228"/>
                </a:cubicBezTo>
                <a:cubicBezTo>
                  <a:pt x="8614" y="11219"/>
                  <a:pt x="8572" y="11251"/>
                  <a:pt x="8553" y="11301"/>
                </a:cubicBezTo>
                <a:cubicBezTo>
                  <a:pt x="8532" y="11356"/>
                  <a:pt x="8448" y="11257"/>
                  <a:pt x="8340" y="11051"/>
                </a:cubicBezTo>
                <a:cubicBezTo>
                  <a:pt x="7951" y="10308"/>
                  <a:pt x="7722" y="10229"/>
                  <a:pt x="5838" y="10203"/>
                </a:cubicBezTo>
                <a:lnTo>
                  <a:pt x="4289" y="10182"/>
                </a:lnTo>
                <a:lnTo>
                  <a:pt x="3972" y="10718"/>
                </a:lnTo>
                <a:cubicBezTo>
                  <a:pt x="3797" y="11013"/>
                  <a:pt x="3631" y="11257"/>
                  <a:pt x="3605" y="11257"/>
                </a:cubicBezTo>
                <a:cubicBezTo>
                  <a:pt x="3579" y="11257"/>
                  <a:pt x="3530" y="11304"/>
                  <a:pt x="3495" y="11361"/>
                </a:cubicBezTo>
                <a:cubicBezTo>
                  <a:pt x="3461" y="11418"/>
                  <a:pt x="3451" y="11465"/>
                  <a:pt x="3475" y="11465"/>
                </a:cubicBezTo>
                <a:cubicBezTo>
                  <a:pt x="3499" y="11465"/>
                  <a:pt x="3478" y="11537"/>
                  <a:pt x="3427" y="11629"/>
                </a:cubicBezTo>
                <a:cubicBezTo>
                  <a:pt x="3377" y="11720"/>
                  <a:pt x="3288" y="11795"/>
                  <a:pt x="3232" y="11795"/>
                </a:cubicBezTo>
                <a:cubicBezTo>
                  <a:pt x="3176" y="11795"/>
                  <a:pt x="3145" y="11822"/>
                  <a:pt x="3164" y="11852"/>
                </a:cubicBezTo>
                <a:cubicBezTo>
                  <a:pt x="3210" y="11927"/>
                  <a:pt x="3048" y="12211"/>
                  <a:pt x="2959" y="12211"/>
                </a:cubicBezTo>
                <a:cubicBezTo>
                  <a:pt x="2920" y="12211"/>
                  <a:pt x="2901" y="12246"/>
                  <a:pt x="2916" y="12287"/>
                </a:cubicBezTo>
                <a:cubicBezTo>
                  <a:pt x="2940" y="12350"/>
                  <a:pt x="1594" y="14504"/>
                  <a:pt x="925" y="15473"/>
                </a:cubicBezTo>
                <a:cubicBezTo>
                  <a:pt x="807" y="15644"/>
                  <a:pt x="717" y="15827"/>
                  <a:pt x="724" y="15881"/>
                </a:cubicBezTo>
                <a:cubicBezTo>
                  <a:pt x="731" y="15934"/>
                  <a:pt x="663" y="16056"/>
                  <a:pt x="573" y="16151"/>
                </a:cubicBezTo>
                <a:cubicBezTo>
                  <a:pt x="459" y="16273"/>
                  <a:pt x="409" y="16388"/>
                  <a:pt x="408" y="16542"/>
                </a:cubicBezTo>
                <a:cubicBezTo>
                  <a:pt x="406" y="16791"/>
                  <a:pt x="317" y="16742"/>
                  <a:pt x="1979" y="17408"/>
                </a:cubicBezTo>
                <a:cubicBezTo>
                  <a:pt x="2496" y="17614"/>
                  <a:pt x="3228" y="17910"/>
                  <a:pt x="3605" y="18063"/>
                </a:cubicBezTo>
                <a:cubicBezTo>
                  <a:pt x="4553" y="18448"/>
                  <a:pt x="5286" y="18729"/>
                  <a:pt x="6091" y="19012"/>
                </a:cubicBezTo>
                <a:cubicBezTo>
                  <a:pt x="6817" y="19268"/>
                  <a:pt x="8754" y="20077"/>
                  <a:pt x="9772" y="20550"/>
                </a:cubicBezTo>
                <a:cubicBezTo>
                  <a:pt x="10107" y="20705"/>
                  <a:pt x="10418" y="20836"/>
                  <a:pt x="10464" y="20841"/>
                </a:cubicBezTo>
                <a:cubicBezTo>
                  <a:pt x="10509" y="20846"/>
                  <a:pt x="10607" y="20720"/>
                  <a:pt x="10681" y="20560"/>
                </a:cubicBezTo>
                <a:cubicBezTo>
                  <a:pt x="10756" y="20400"/>
                  <a:pt x="10933" y="20053"/>
                  <a:pt x="11073" y="19790"/>
                </a:cubicBezTo>
                <a:cubicBezTo>
                  <a:pt x="11214" y="19527"/>
                  <a:pt x="11432" y="19089"/>
                  <a:pt x="11559" y="18815"/>
                </a:cubicBezTo>
                <a:cubicBezTo>
                  <a:pt x="11686" y="18541"/>
                  <a:pt x="11812" y="18326"/>
                  <a:pt x="11839" y="18339"/>
                </a:cubicBezTo>
                <a:cubicBezTo>
                  <a:pt x="11865" y="18351"/>
                  <a:pt x="11873" y="18326"/>
                  <a:pt x="11856" y="18282"/>
                </a:cubicBezTo>
                <a:cubicBezTo>
                  <a:pt x="11818" y="18182"/>
                  <a:pt x="13134" y="15483"/>
                  <a:pt x="13205" y="15514"/>
                </a:cubicBezTo>
                <a:cubicBezTo>
                  <a:pt x="13234" y="15527"/>
                  <a:pt x="13240" y="15497"/>
                  <a:pt x="13221" y="15447"/>
                </a:cubicBezTo>
                <a:cubicBezTo>
                  <a:pt x="13202" y="15396"/>
                  <a:pt x="13243" y="15254"/>
                  <a:pt x="13312" y="15132"/>
                </a:cubicBezTo>
                <a:cubicBezTo>
                  <a:pt x="13567" y="14680"/>
                  <a:pt x="13866" y="13941"/>
                  <a:pt x="13839" y="13826"/>
                </a:cubicBezTo>
                <a:cubicBezTo>
                  <a:pt x="13823" y="13761"/>
                  <a:pt x="13719" y="13646"/>
                  <a:pt x="13605" y="13571"/>
                </a:cubicBezTo>
                <a:cubicBezTo>
                  <a:pt x="13383" y="13426"/>
                  <a:pt x="13245" y="13153"/>
                  <a:pt x="13361" y="13085"/>
                </a:cubicBezTo>
                <a:cubicBezTo>
                  <a:pt x="13397" y="13064"/>
                  <a:pt x="14545" y="12935"/>
                  <a:pt x="15913" y="12799"/>
                </a:cubicBezTo>
                <a:cubicBezTo>
                  <a:pt x="18669" y="12525"/>
                  <a:pt x="18828" y="12485"/>
                  <a:pt x="19542" y="11876"/>
                </a:cubicBezTo>
                <a:cubicBezTo>
                  <a:pt x="19752" y="11696"/>
                  <a:pt x="20048" y="11382"/>
                  <a:pt x="20199" y="11179"/>
                </a:cubicBezTo>
                <a:cubicBezTo>
                  <a:pt x="20351" y="10975"/>
                  <a:pt x="20500" y="10831"/>
                  <a:pt x="20529" y="10859"/>
                </a:cubicBezTo>
                <a:cubicBezTo>
                  <a:pt x="20559" y="10886"/>
                  <a:pt x="20569" y="10879"/>
                  <a:pt x="20548" y="10843"/>
                </a:cubicBezTo>
                <a:cubicBezTo>
                  <a:pt x="20496" y="10748"/>
                  <a:pt x="20708" y="10288"/>
                  <a:pt x="20774" y="10354"/>
                </a:cubicBezTo>
                <a:cubicBezTo>
                  <a:pt x="20807" y="10387"/>
                  <a:pt x="20813" y="10370"/>
                  <a:pt x="20791" y="10312"/>
                </a:cubicBezTo>
                <a:cubicBezTo>
                  <a:pt x="20770" y="10257"/>
                  <a:pt x="20816" y="10116"/>
                  <a:pt x="20898" y="9982"/>
                </a:cubicBezTo>
                <a:cubicBezTo>
                  <a:pt x="20976" y="9854"/>
                  <a:pt x="21042" y="9712"/>
                  <a:pt x="21042" y="9670"/>
                </a:cubicBezTo>
                <a:cubicBezTo>
                  <a:pt x="21043" y="9628"/>
                  <a:pt x="21097" y="9427"/>
                  <a:pt x="21163" y="9223"/>
                </a:cubicBezTo>
                <a:cubicBezTo>
                  <a:pt x="21438" y="8372"/>
                  <a:pt x="21535" y="7738"/>
                  <a:pt x="21561" y="6619"/>
                </a:cubicBezTo>
                <a:cubicBezTo>
                  <a:pt x="21600" y="4964"/>
                  <a:pt x="21403" y="3796"/>
                  <a:pt x="20890" y="2624"/>
                </a:cubicBezTo>
                <a:cubicBezTo>
                  <a:pt x="20741" y="2285"/>
                  <a:pt x="20629" y="1985"/>
                  <a:pt x="20641" y="1958"/>
                </a:cubicBezTo>
                <a:cubicBezTo>
                  <a:pt x="20652" y="1932"/>
                  <a:pt x="20645" y="1930"/>
                  <a:pt x="20626" y="1953"/>
                </a:cubicBezTo>
                <a:cubicBezTo>
                  <a:pt x="20571" y="2021"/>
                  <a:pt x="20356" y="1646"/>
                  <a:pt x="20391" y="1545"/>
                </a:cubicBezTo>
                <a:cubicBezTo>
                  <a:pt x="20409" y="1494"/>
                  <a:pt x="20406" y="1480"/>
                  <a:pt x="20385" y="1511"/>
                </a:cubicBezTo>
                <a:cubicBezTo>
                  <a:pt x="20364" y="1542"/>
                  <a:pt x="20209" y="1402"/>
                  <a:pt x="20040" y="1199"/>
                </a:cubicBezTo>
                <a:cubicBezTo>
                  <a:pt x="19357" y="375"/>
                  <a:pt x="18639" y="0"/>
                  <a:pt x="17742" y="0"/>
                </a:cubicBezTo>
                <a:close/>
                <a:moveTo>
                  <a:pt x="2705" y="21361"/>
                </a:moveTo>
                <a:cubicBezTo>
                  <a:pt x="2660" y="21353"/>
                  <a:pt x="2594" y="21375"/>
                  <a:pt x="2513" y="21429"/>
                </a:cubicBezTo>
                <a:cubicBezTo>
                  <a:pt x="2457" y="21465"/>
                  <a:pt x="2387" y="21463"/>
                  <a:pt x="2357" y="21423"/>
                </a:cubicBezTo>
                <a:cubicBezTo>
                  <a:pt x="2327" y="21384"/>
                  <a:pt x="2232" y="21385"/>
                  <a:pt x="2145" y="21426"/>
                </a:cubicBezTo>
                <a:cubicBezTo>
                  <a:pt x="2058" y="21467"/>
                  <a:pt x="1972" y="21474"/>
                  <a:pt x="1954" y="21444"/>
                </a:cubicBezTo>
                <a:cubicBezTo>
                  <a:pt x="1936" y="21414"/>
                  <a:pt x="1489" y="21390"/>
                  <a:pt x="960" y="21390"/>
                </a:cubicBezTo>
                <a:cubicBezTo>
                  <a:pt x="263" y="21390"/>
                  <a:pt x="0" y="21418"/>
                  <a:pt x="0" y="21488"/>
                </a:cubicBezTo>
                <a:cubicBezTo>
                  <a:pt x="0" y="21560"/>
                  <a:pt x="367" y="21586"/>
                  <a:pt x="1387" y="21592"/>
                </a:cubicBezTo>
                <a:cubicBezTo>
                  <a:pt x="2597" y="21600"/>
                  <a:pt x="2775" y="21586"/>
                  <a:pt x="2775" y="21475"/>
                </a:cubicBezTo>
                <a:cubicBezTo>
                  <a:pt x="2775" y="21407"/>
                  <a:pt x="2750" y="21369"/>
                  <a:pt x="2705" y="21361"/>
                </a:cubicBezTo>
                <a:close/>
              </a:path>
            </a:pathLst>
          </a:custGeom>
          <a:ln w="12700">
            <a:miter lim="400000"/>
          </a:ln>
        </p:spPr>
      </p:pic>
    </p:spTree>
    <p:extLst>
      <p:ext uri="{BB962C8B-B14F-4D97-AF65-F5344CB8AC3E}">
        <p14:creationId xmlns:p14="http://schemas.microsoft.com/office/powerpoint/2010/main" val="21284293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prstGeom prst="rect">
            <a:avLst/>
          </a:prstGeom>
        </p:spPr>
        <p:txBody>
          <a:bodyPr/>
          <a:lstStyle>
            <a:lvl1pPr defTabSz="841247">
              <a:defRPr sz="4048"/>
            </a:lvl1pPr>
          </a:lstStyle>
          <a:p>
            <a:r>
              <a:t>Specifications for the ADT Dictionary</a:t>
            </a:r>
          </a:p>
        </p:txBody>
      </p:sp>
      <p:sp>
        <p:nvSpPr>
          <p:cNvPr id="54" name="Content Placeholder 2"/>
          <p:cNvSpPr txBox="1">
            <a:spLocks noGrp="1"/>
          </p:cNvSpPr>
          <p:nvPr>
            <p:ph type="body" idx="1"/>
          </p:nvPr>
        </p:nvSpPr>
        <p:spPr>
          <a:prstGeom prst="rect">
            <a:avLst/>
          </a:prstGeom>
        </p:spPr>
        <p:txBody>
          <a:bodyPr/>
          <a:lstStyle/>
          <a:p>
            <a:r>
              <a:t>Synonyms for ADT Dictionary</a:t>
            </a:r>
          </a:p>
          <a:p>
            <a:pPr lvl="1"/>
            <a:r>
              <a:t>Map</a:t>
            </a:r>
          </a:p>
          <a:p>
            <a:pPr lvl="1"/>
            <a:r>
              <a:t>Table</a:t>
            </a:r>
          </a:p>
          <a:p>
            <a:pPr lvl="1"/>
            <a:r>
              <a:t>Associative array</a:t>
            </a:r>
          </a:p>
          <a:p>
            <a:r>
              <a:t>An entry in the dictionary contains</a:t>
            </a:r>
          </a:p>
          <a:p>
            <a:pPr lvl="1"/>
            <a:r>
              <a:t>Keyword, search key</a:t>
            </a:r>
          </a:p>
          <a:p>
            <a:pPr lvl="1"/>
            <a:r>
              <a:t>Value</a:t>
            </a:r>
          </a:p>
        </p:txBody>
      </p:sp>
    </p:spTree>
    <p:extLst>
      <p:ext uri="{BB962C8B-B14F-4D97-AF65-F5344CB8AC3E}">
        <p14:creationId xmlns:p14="http://schemas.microsoft.com/office/powerpoint/2010/main" val="752001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prstGeom prst="rect">
            <a:avLst/>
          </a:prstGeom>
        </p:spPr>
        <p:txBody>
          <a:bodyPr/>
          <a:lstStyle/>
          <a:p>
            <a:r>
              <a:t>Lists</a:t>
            </a:r>
          </a:p>
        </p:txBody>
      </p:sp>
      <p:sp>
        <p:nvSpPr>
          <p:cNvPr id="50" name="Content Placeholder 5"/>
          <p:cNvSpPr txBox="1">
            <a:spLocks noGrp="1"/>
          </p:cNvSpPr>
          <p:nvPr>
            <p:ph type="body" idx="1"/>
          </p:nvPr>
        </p:nvSpPr>
        <p:spPr>
          <a:prstGeom prst="rect">
            <a:avLst/>
          </a:prstGeom>
        </p:spPr>
        <p:txBody>
          <a:bodyPr/>
          <a:lstStyle/>
          <a:p>
            <a:r>
              <a:rPr dirty="0"/>
              <a:t>A way to organize data</a:t>
            </a:r>
          </a:p>
          <a:p>
            <a:r>
              <a:rPr dirty="0"/>
              <a:t>Examples</a:t>
            </a:r>
          </a:p>
          <a:p>
            <a:pPr lvl="1"/>
            <a:r>
              <a:rPr dirty="0"/>
              <a:t>To-do list</a:t>
            </a:r>
          </a:p>
          <a:p>
            <a:pPr lvl="1"/>
            <a:r>
              <a:rPr dirty="0"/>
              <a:t>Gift lists</a:t>
            </a:r>
          </a:p>
          <a:p>
            <a:pPr lvl="1"/>
            <a:r>
              <a:rPr dirty="0"/>
              <a:t>Grocery Lists</a:t>
            </a:r>
          </a:p>
          <a:p>
            <a:r>
              <a:rPr dirty="0"/>
              <a:t>Items in list have position</a:t>
            </a:r>
          </a:p>
          <a:p>
            <a:pPr lvl="1"/>
            <a:r>
              <a:rPr dirty="0"/>
              <a:t>May or may not be important</a:t>
            </a:r>
          </a:p>
          <a:p>
            <a:r>
              <a:rPr dirty="0"/>
              <a:t>Items may be added anywhere</a:t>
            </a:r>
          </a:p>
        </p:txBody>
      </p:sp>
      <p:pic>
        <p:nvPicPr>
          <p:cNvPr id="51" name="A diagram of a boy with a callout message reads, I have so much to do this weekend, I should make a list. To do 1. Read chapter 10. 2. Call home. 3. But card for sue.&#10;&#10;Picture 1" descr="A diagram of a boy with a callout message reads, I have so much to do this weekend, I should make a list. To do 1. Read chapter 10. 2. Call home. 3. But card for sue.Picture 1"/>
          <p:cNvPicPr>
            <a:picLocks noChangeAspect="1"/>
          </p:cNvPicPr>
          <p:nvPr/>
        </p:nvPicPr>
        <p:blipFill>
          <a:blip r:embed="rId2">
            <a:extLst/>
          </a:blip>
          <a:srcRect l="690" t="863" r="1980" b="4938"/>
          <a:stretch>
            <a:fillRect/>
          </a:stretch>
        </p:blipFill>
        <p:spPr>
          <a:xfrm>
            <a:off x="5334000" y="1134332"/>
            <a:ext cx="3714499" cy="3136176"/>
          </a:xfrm>
          <a:custGeom>
            <a:avLst/>
            <a:gdLst/>
            <a:ahLst/>
            <a:cxnLst>
              <a:cxn ang="0">
                <a:pos x="wd2" y="hd2"/>
              </a:cxn>
              <a:cxn ang="5400000">
                <a:pos x="wd2" y="hd2"/>
              </a:cxn>
              <a:cxn ang="10800000">
                <a:pos x="wd2" y="hd2"/>
              </a:cxn>
              <a:cxn ang="16200000">
                <a:pos x="wd2" y="hd2"/>
              </a:cxn>
            </a:cxnLst>
            <a:rect l="0" t="0" r="r" b="b"/>
            <a:pathLst>
              <a:path w="21470" h="21578" extrusionOk="0">
                <a:moveTo>
                  <a:pt x="5983" y="0"/>
                </a:moveTo>
                <a:cubicBezTo>
                  <a:pt x="5361" y="0"/>
                  <a:pt x="4737" y="36"/>
                  <a:pt x="4401" y="109"/>
                </a:cubicBezTo>
                <a:cubicBezTo>
                  <a:pt x="1639" y="711"/>
                  <a:pt x="-98" y="2422"/>
                  <a:pt x="4" y="4438"/>
                </a:cubicBezTo>
                <a:cubicBezTo>
                  <a:pt x="33" y="5008"/>
                  <a:pt x="150" y="5416"/>
                  <a:pt x="430" y="5931"/>
                </a:cubicBezTo>
                <a:cubicBezTo>
                  <a:pt x="1156" y="7267"/>
                  <a:pt x="2908" y="8285"/>
                  <a:pt x="4953" y="8559"/>
                </a:cubicBezTo>
                <a:cubicBezTo>
                  <a:pt x="6208" y="8727"/>
                  <a:pt x="7712" y="8542"/>
                  <a:pt x="8885" y="8077"/>
                </a:cubicBezTo>
                <a:cubicBezTo>
                  <a:pt x="11343" y="7103"/>
                  <a:pt x="12539" y="4987"/>
                  <a:pt x="11727" y="3047"/>
                </a:cubicBezTo>
                <a:cubicBezTo>
                  <a:pt x="11123" y="1603"/>
                  <a:pt x="9655" y="568"/>
                  <a:pt x="7554" y="107"/>
                </a:cubicBezTo>
                <a:cubicBezTo>
                  <a:pt x="7224" y="35"/>
                  <a:pt x="6604" y="-1"/>
                  <a:pt x="5983" y="0"/>
                </a:cubicBezTo>
                <a:close/>
                <a:moveTo>
                  <a:pt x="17918" y="6103"/>
                </a:moveTo>
                <a:cubicBezTo>
                  <a:pt x="17716" y="6105"/>
                  <a:pt x="17423" y="6292"/>
                  <a:pt x="17186" y="6571"/>
                </a:cubicBezTo>
                <a:cubicBezTo>
                  <a:pt x="17067" y="6712"/>
                  <a:pt x="16912" y="6844"/>
                  <a:pt x="16840" y="6865"/>
                </a:cubicBezTo>
                <a:cubicBezTo>
                  <a:pt x="16736" y="6895"/>
                  <a:pt x="16698" y="6955"/>
                  <a:pt x="16655" y="7147"/>
                </a:cubicBezTo>
                <a:cubicBezTo>
                  <a:pt x="16626" y="7281"/>
                  <a:pt x="16545" y="7505"/>
                  <a:pt x="16477" y="7645"/>
                </a:cubicBezTo>
                <a:lnTo>
                  <a:pt x="16352" y="7898"/>
                </a:lnTo>
                <a:lnTo>
                  <a:pt x="16452" y="7976"/>
                </a:lnTo>
                <a:lnTo>
                  <a:pt x="16552" y="8055"/>
                </a:lnTo>
                <a:lnTo>
                  <a:pt x="16430" y="8409"/>
                </a:lnTo>
                <a:cubicBezTo>
                  <a:pt x="16362" y="8604"/>
                  <a:pt x="16291" y="8953"/>
                  <a:pt x="16271" y="9184"/>
                </a:cubicBezTo>
                <a:cubicBezTo>
                  <a:pt x="16249" y="9447"/>
                  <a:pt x="16207" y="9639"/>
                  <a:pt x="16158" y="9697"/>
                </a:cubicBezTo>
                <a:cubicBezTo>
                  <a:pt x="16087" y="9782"/>
                  <a:pt x="16072" y="9779"/>
                  <a:pt x="15982" y="9663"/>
                </a:cubicBezTo>
                <a:cubicBezTo>
                  <a:pt x="15927" y="9594"/>
                  <a:pt x="15856" y="9538"/>
                  <a:pt x="15823" y="9538"/>
                </a:cubicBezTo>
                <a:cubicBezTo>
                  <a:pt x="15755" y="9538"/>
                  <a:pt x="15151" y="10009"/>
                  <a:pt x="15018" y="10168"/>
                </a:cubicBezTo>
                <a:cubicBezTo>
                  <a:pt x="14890" y="10320"/>
                  <a:pt x="14616" y="10477"/>
                  <a:pt x="14237" y="10616"/>
                </a:cubicBezTo>
                <a:cubicBezTo>
                  <a:pt x="14058" y="10681"/>
                  <a:pt x="13847" y="10793"/>
                  <a:pt x="13768" y="10862"/>
                </a:cubicBezTo>
                <a:cubicBezTo>
                  <a:pt x="13610" y="11001"/>
                  <a:pt x="13361" y="11405"/>
                  <a:pt x="13350" y="11541"/>
                </a:cubicBezTo>
                <a:cubicBezTo>
                  <a:pt x="13346" y="11588"/>
                  <a:pt x="13342" y="11672"/>
                  <a:pt x="13339" y="11725"/>
                </a:cubicBezTo>
                <a:cubicBezTo>
                  <a:pt x="13336" y="11778"/>
                  <a:pt x="13180" y="12006"/>
                  <a:pt x="12992" y="12233"/>
                </a:cubicBezTo>
                <a:cubicBezTo>
                  <a:pt x="12700" y="12587"/>
                  <a:pt x="12663" y="12655"/>
                  <a:pt x="12733" y="12702"/>
                </a:cubicBezTo>
                <a:cubicBezTo>
                  <a:pt x="12805" y="12750"/>
                  <a:pt x="12797" y="12776"/>
                  <a:pt x="12671" y="12937"/>
                </a:cubicBezTo>
                <a:cubicBezTo>
                  <a:pt x="12409" y="13270"/>
                  <a:pt x="12362" y="13382"/>
                  <a:pt x="12443" y="13488"/>
                </a:cubicBezTo>
                <a:cubicBezTo>
                  <a:pt x="12506" y="13571"/>
                  <a:pt x="12499" y="13610"/>
                  <a:pt x="12379" y="13835"/>
                </a:cubicBezTo>
                <a:cubicBezTo>
                  <a:pt x="12179" y="14210"/>
                  <a:pt x="11995" y="14697"/>
                  <a:pt x="11938" y="14998"/>
                </a:cubicBezTo>
                <a:cubicBezTo>
                  <a:pt x="11893" y="15240"/>
                  <a:pt x="11899" y="15287"/>
                  <a:pt x="12010" y="15496"/>
                </a:cubicBezTo>
                <a:cubicBezTo>
                  <a:pt x="12077" y="15622"/>
                  <a:pt x="12239" y="15805"/>
                  <a:pt x="12371" y="15901"/>
                </a:cubicBezTo>
                <a:cubicBezTo>
                  <a:pt x="12503" y="15998"/>
                  <a:pt x="12599" y="16099"/>
                  <a:pt x="12584" y="16128"/>
                </a:cubicBezTo>
                <a:cubicBezTo>
                  <a:pt x="12556" y="16181"/>
                  <a:pt x="12563" y="16186"/>
                  <a:pt x="12731" y="16208"/>
                </a:cubicBezTo>
                <a:cubicBezTo>
                  <a:pt x="12848" y="16224"/>
                  <a:pt x="13219" y="16444"/>
                  <a:pt x="13260" y="16522"/>
                </a:cubicBezTo>
                <a:cubicBezTo>
                  <a:pt x="13276" y="16553"/>
                  <a:pt x="13270" y="16625"/>
                  <a:pt x="13245" y="16681"/>
                </a:cubicBezTo>
                <a:cubicBezTo>
                  <a:pt x="13199" y="16782"/>
                  <a:pt x="13090" y="16810"/>
                  <a:pt x="11562" y="17131"/>
                </a:cubicBezTo>
                <a:cubicBezTo>
                  <a:pt x="11316" y="17183"/>
                  <a:pt x="11125" y="17237"/>
                  <a:pt x="11136" y="17250"/>
                </a:cubicBezTo>
                <a:cubicBezTo>
                  <a:pt x="11161" y="17280"/>
                  <a:pt x="11984" y="17136"/>
                  <a:pt x="12742" y="16970"/>
                </a:cubicBezTo>
                <a:cubicBezTo>
                  <a:pt x="13273" y="16854"/>
                  <a:pt x="13469" y="16860"/>
                  <a:pt x="13403" y="16988"/>
                </a:cubicBezTo>
                <a:cubicBezTo>
                  <a:pt x="13382" y="17028"/>
                  <a:pt x="13394" y="17045"/>
                  <a:pt x="13435" y="17028"/>
                </a:cubicBezTo>
                <a:cubicBezTo>
                  <a:pt x="13472" y="17014"/>
                  <a:pt x="13503" y="16965"/>
                  <a:pt x="13503" y="16921"/>
                </a:cubicBezTo>
                <a:cubicBezTo>
                  <a:pt x="13503" y="16868"/>
                  <a:pt x="13578" y="16826"/>
                  <a:pt x="13719" y="16802"/>
                </a:cubicBezTo>
                <a:cubicBezTo>
                  <a:pt x="13904" y="16771"/>
                  <a:pt x="14016" y="16805"/>
                  <a:pt x="14489" y="17026"/>
                </a:cubicBezTo>
                <a:cubicBezTo>
                  <a:pt x="15250" y="17382"/>
                  <a:pt x="15310" y="17454"/>
                  <a:pt x="14897" y="17528"/>
                </a:cubicBezTo>
                <a:cubicBezTo>
                  <a:pt x="14640" y="17574"/>
                  <a:pt x="14628" y="17640"/>
                  <a:pt x="14805" y="18046"/>
                </a:cubicBezTo>
                <a:cubicBezTo>
                  <a:pt x="14943" y="18362"/>
                  <a:pt x="15541" y="20763"/>
                  <a:pt x="15581" y="21162"/>
                </a:cubicBezTo>
                <a:cubicBezTo>
                  <a:pt x="15595" y="21304"/>
                  <a:pt x="15619" y="21458"/>
                  <a:pt x="15635" y="21505"/>
                </a:cubicBezTo>
                <a:cubicBezTo>
                  <a:pt x="15653" y="21555"/>
                  <a:pt x="15672" y="21502"/>
                  <a:pt x="15682" y="21377"/>
                </a:cubicBezTo>
                <a:cubicBezTo>
                  <a:pt x="15700" y="21152"/>
                  <a:pt x="15600" y="20667"/>
                  <a:pt x="15234" y="19215"/>
                </a:cubicBezTo>
                <a:cubicBezTo>
                  <a:pt x="15111" y="18727"/>
                  <a:pt x="15007" y="18277"/>
                  <a:pt x="15003" y="18214"/>
                </a:cubicBezTo>
                <a:cubicBezTo>
                  <a:pt x="14992" y="18039"/>
                  <a:pt x="15237" y="18086"/>
                  <a:pt x="15462" y="18301"/>
                </a:cubicBezTo>
                <a:cubicBezTo>
                  <a:pt x="15565" y="18399"/>
                  <a:pt x="15728" y="18491"/>
                  <a:pt x="15827" y="18507"/>
                </a:cubicBezTo>
                <a:cubicBezTo>
                  <a:pt x="16135" y="18558"/>
                  <a:pt x="16165" y="18582"/>
                  <a:pt x="16055" y="18680"/>
                </a:cubicBezTo>
                <a:cubicBezTo>
                  <a:pt x="15966" y="18759"/>
                  <a:pt x="15978" y="18762"/>
                  <a:pt x="16200" y="18729"/>
                </a:cubicBezTo>
                <a:cubicBezTo>
                  <a:pt x="16557" y="18675"/>
                  <a:pt x="16913" y="18578"/>
                  <a:pt x="16979" y="18516"/>
                </a:cubicBezTo>
                <a:cubicBezTo>
                  <a:pt x="17011" y="18486"/>
                  <a:pt x="17061" y="18479"/>
                  <a:pt x="17090" y="18500"/>
                </a:cubicBezTo>
                <a:cubicBezTo>
                  <a:pt x="17119" y="18522"/>
                  <a:pt x="17172" y="18510"/>
                  <a:pt x="17207" y="18476"/>
                </a:cubicBezTo>
                <a:cubicBezTo>
                  <a:pt x="17254" y="18429"/>
                  <a:pt x="17285" y="18433"/>
                  <a:pt x="17327" y="18494"/>
                </a:cubicBezTo>
                <a:cubicBezTo>
                  <a:pt x="17372" y="18558"/>
                  <a:pt x="17365" y="18592"/>
                  <a:pt x="17292" y="18653"/>
                </a:cubicBezTo>
                <a:cubicBezTo>
                  <a:pt x="17241" y="18695"/>
                  <a:pt x="17190" y="18779"/>
                  <a:pt x="17181" y="18839"/>
                </a:cubicBezTo>
                <a:cubicBezTo>
                  <a:pt x="17169" y="18908"/>
                  <a:pt x="17093" y="18974"/>
                  <a:pt x="16970" y="19018"/>
                </a:cubicBezTo>
                <a:cubicBezTo>
                  <a:pt x="16864" y="19056"/>
                  <a:pt x="16685" y="19120"/>
                  <a:pt x="16571" y="19161"/>
                </a:cubicBezTo>
                <a:cubicBezTo>
                  <a:pt x="16408" y="19220"/>
                  <a:pt x="16380" y="19246"/>
                  <a:pt x="16441" y="19287"/>
                </a:cubicBezTo>
                <a:cubicBezTo>
                  <a:pt x="16491" y="19320"/>
                  <a:pt x="16544" y="19314"/>
                  <a:pt x="16591" y="19267"/>
                </a:cubicBezTo>
                <a:cubicBezTo>
                  <a:pt x="16632" y="19227"/>
                  <a:pt x="16702" y="19188"/>
                  <a:pt x="16746" y="19182"/>
                </a:cubicBezTo>
                <a:cubicBezTo>
                  <a:pt x="16790" y="19175"/>
                  <a:pt x="16900" y="19142"/>
                  <a:pt x="16990" y="19108"/>
                </a:cubicBezTo>
                <a:cubicBezTo>
                  <a:pt x="17104" y="19065"/>
                  <a:pt x="17174" y="19065"/>
                  <a:pt x="17214" y="19105"/>
                </a:cubicBezTo>
                <a:cubicBezTo>
                  <a:pt x="17254" y="19145"/>
                  <a:pt x="17285" y="19144"/>
                  <a:pt x="17305" y="19105"/>
                </a:cubicBezTo>
                <a:cubicBezTo>
                  <a:pt x="17321" y="19074"/>
                  <a:pt x="17366" y="19063"/>
                  <a:pt x="17405" y="19081"/>
                </a:cubicBezTo>
                <a:cubicBezTo>
                  <a:pt x="17471" y="19111"/>
                  <a:pt x="17483" y="19085"/>
                  <a:pt x="17495" y="18875"/>
                </a:cubicBezTo>
                <a:cubicBezTo>
                  <a:pt x="17501" y="18778"/>
                  <a:pt x="17814" y="18683"/>
                  <a:pt x="17879" y="18758"/>
                </a:cubicBezTo>
                <a:cubicBezTo>
                  <a:pt x="17904" y="18787"/>
                  <a:pt x="17870" y="19010"/>
                  <a:pt x="17796" y="19291"/>
                </a:cubicBezTo>
                <a:cubicBezTo>
                  <a:pt x="17726" y="19558"/>
                  <a:pt x="17668" y="19817"/>
                  <a:pt x="17668" y="19867"/>
                </a:cubicBezTo>
                <a:cubicBezTo>
                  <a:pt x="17668" y="20017"/>
                  <a:pt x="17787" y="19972"/>
                  <a:pt x="17879" y="19787"/>
                </a:cubicBezTo>
                <a:cubicBezTo>
                  <a:pt x="17999" y="19545"/>
                  <a:pt x="18070" y="19628"/>
                  <a:pt x="18033" y="19961"/>
                </a:cubicBezTo>
                <a:cubicBezTo>
                  <a:pt x="18011" y="20164"/>
                  <a:pt x="18020" y="20242"/>
                  <a:pt x="18069" y="20264"/>
                </a:cubicBezTo>
                <a:cubicBezTo>
                  <a:pt x="18153" y="20302"/>
                  <a:pt x="18218" y="20250"/>
                  <a:pt x="18291" y="20085"/>
                </a:cubicBezTo>
                <a:cubicBezTo>
                  <a:pt x="18380" y="19885"/>
                  <a:pt x="18469" y="20017"/>
                  <a:pt x="18502" y="20396"/>
                </a:cubicBezTo>
                <a:cubicBezTo>
                  <a:pt x="18528" y="20696"/>
                  <a:pt x="18560" y="20813"/>
                  <a:pt x="18602" y="20757"/>
                </a:cubicBezTo>
                <a:cubicBezTo>
                  <a:pt x="18641" y="20703"/>
                  <a:pt x="18514" y="19869"/>
                  <a:pt x="18459" y="19816"/>
                </a:cubicBezTo>
                <a:cubicBezTo>
                  <a:pt x="18416" y="19775"/>
                  <a:pt x="18413" y="19719"/>
                  <a:pt x="18447" y="19616"/>
                </a:cubicBezTo>
                <a:lnTo>
                  <a:pt x="18494" y="19473"/>
                </a:lnTo>
                <a:lnTo>
                  <a:pt x="18583" y="19603"/>
                </a:lnTo>
                <a:cubicBezTo>
                  <a:pt x="18771" y="19877"/>
                  <a:pt x="18873" y="19691"/>
                  <a:pt x="18873" y="19074"/>
                </a:cubicBezTo>
                <a:cubicBezTo>
                  <a:pt x="18873" y="18500"/>
                  <a:pt x="18962" y="18112"/>
                  <a:pt x="19347" y="17015"/>
                </a:cubicBezTo>
                <a:lnTo>
                  <a:pt x="19667" y="16103"/>
                </a:lnTo>
                <a:lnTo>
                  <a:pt x="19933" y="16027"/>
                </a:lnTo>
                <a:cubicBezTo>
                  <a:pt x="20078" y="15986"/>
                  <a:pt x="20478" y="15899"/>
                  <a:pt x="20821" y="15834"/>
                </a:cubicBezTo>
                <a:cubicBezTo>
                  <a:pt x="21164" y="15769"/>
                  <a:pt x="21457" y="15705"/>
                  <a:pt x="21469" y="15691"/>
                </a:cubicBezTo>
                <a:cubicBezTo>
                  <a:pt x="21502" y="15651"/>
                  <a:pt x="20926" y="15722"/>
                  <a:pt x="20414" y="15821"/>
                </a:cubicBezTo>
                <a:cubicBezTo>
                  <a:pt x="19699" y="15959"/>
                  <a:pt x="19737" y="15970"/>
                  <a:pt x="19714" y="15637"/>
                </a:cubicBezTo>
                <a:cubicBezTo>
                  <a:pt x="19704" y="15479"/>
                  <a:pt x="19653" y="15151"/>
                  <a:pt x="19603" y="14909"/>
                </a:cubicBezTo>
                <a:cubicBezTo>
                  <a:pt x="19548" y="14641"/>
                  <a:pt x="19531" y="14448"/>
                  <a:pt x="19558" y="14416"/>
                </a:cubicBezTo>
                <a:cubicBezTo>
                  <a:pt x="19585" y="14384"/>
                  <a:pt x="19556" y="14231"/>
                  <a:pt x="19485" y="14026"/>
                </a:cubicBezTo>
                <a:cubicBezTo>
                  <a:pt x="19420" y="13841"/>
                  <a:pt x="19241" y="13227"/>
                  <a:pt x="19087" y="12664"/>
                </a:cubicBezTo>
                <a:cubicBezTo>
                  <a:pt x="18767" y="11487"/>
                  <a:pt x="18695" y="11354"/>
                  <a:pt x="18222" y="11091"/>
                </a:cubicBezTo>
                <a:cubicBezTo>
                  <a:pt x="18050" y="10995"/>
                  <a:pt x="17909" y="10887"/>
                  <a:pt x="17909" y="10851"/>
                </a:cubicBezTo>
                <a:cubicBezTo>
                  <a:pt x="17909" y="10815"/>
                  <a:pt x="17864" y="10712"/>
                  <a:pt x="17809" y="10620"/>
                </a:cubicBezTo>
                <a:lnTo>
                  <a:pt x="17710" y="10454"/>
                </a:lnTo>
                <a:lnTo>
                  <a:pt x="17845" y="10392"/>
                </a:lnTo>
                <a:cubicBezTo>
                  <a:pt x="18323" y="10177"/>
                  <a:pt x="18888" y="9660"/>
                  <a:pt x="19050" y="9287"/>
                </a:cubicBezTo>
                <a:cubicBezTo>
                  <a:pt x="19122" y="9121"/>
                  <a:pt x="19128" y="9119"/>
                  <a:pt x="19193" y="9224"/>
                </a:cubicBezTo>
                <a:cubicBezTo>
                  <a:pt x="19297" y="9394"/>
                  <a:pt x="19402" y="9280"/>
                  <a:pt x="19614" y="8763"/>
                </a:cubicBezTo>
                <a:cubicBezTo>
                  <a:pt x="19785" y="8349"/>
                  <a:pt x="19801" y="8258"/>
                  <a:pt x="19812" y="7790"/>
                </a:cubicBezTo>
                <a:cubicBezTo>
                  <a:pt x="19819" y="7507"/>
                  <a:pt x="19828" y="7269"/>
                  <a:pt x="19831" y="7261"/>
                </a:cubicBezTo>
                <a:cubicBezTo>
                  <a:pt x="19850" y="7213"/>
                  <a:pt x="19830" y="7161"/>
                  <a:pt x="19791" y="7161"/>
                </a:cubicBezTo>
                <a:cubicBezTo>
                  <a:pt x="19767" y="7161"/>
                  <a:pt x="19695" y="7070"/>
                  <a:pt x="19633" y="6961"/>
                </a:cubicBezTo>
                <a:cubicBezTo>
                  <a:pt x="19571" y="6852"/>
                  <a:pt x="19428" y="6685"/>
                  <a:pt x="19313" y="6589"/>
                </a:cubicBezTo>
                <a:cubicBezTo>
                  <a:pt x="19137" y="6442"/>
                  <a:pt x="19063" y="6417"/>
                  <a:pt x="18831" y="6423"/>
                </a:cubicBezTo>
                <a:cubicBezTo>
                  <a:pt x="18681" y="6427"/>
                  <a:pt x="18506" y="6441"/>
                  <a:pt x="18440" y="6453"/>
                </a:cubicBezTo>
                <a:cubicBezTo>
                  <a:pt x="18344" y="6470"/>
                  <a:pt x="18315" y="6445"/>
                  <a:pt x="18302" y="6341"/>
                </a:cubicBezTo>
                <a:cubicBezTo>
                  <a:pt x="18285" y="6197"/>
                  <a:pt x="18129" y="6101"/>
                  <a:pt x="17918" y="6103"/>
                </a:cubicBezTo>
                <a:close/>
                <a:moveTo>
                  <a:pt x="12228" y="6618"/>
                </a:moveTo>
                <a:cubicBezTo>
                  <a:pt x="11987" y="6647"/>
                  <a:pt x="11764" y="6755"/>
                  <a:pt x="11615" y="6932"/>
                </a:cubicBezTo>
                <a:cubicBezTo>
                  <a:pt x="11259" y="7355"/>
                  <a:pt x="11522" y="7906"/>
                  <a:pt x="12145" y="8041"/>
                </a:cubicBezTo>
                <a:cubicBezTo>
                  <a:pt x="12615" y="8143"/>
                  <a:pt x="13104" y="7937"/>
                  <a:pt x="13254" y="7573"/>
                </a:cubicBezTo>
                <a:cubicBezTo>
                  <a:pt x="13334" y="7378"/>
                  <a:pt x="13337" y="7331"/>
                  <a:pt x="13279" y="7143"/>
                </a:cubicBezTo>
                <a:cubicBezTo>
                  <a:pt x="13226" y="6976"/>
                  <a:pt x="13157" y="6897"/>
                  <a:pt x="12951" y="6773"/>
                </a:cubicBezTo>
                <a:cubicBezTo>
                  <a:pt x="12729" y="6639"/>
                  <a:pt x="12470" y="6590"/>
                  <a:pt x="12228" y="6618"/>
                </a:cubicBezTo>
                <a:close/>
                <a:moveTo>
                  <a:pt x="13982" y="7763"/>
                </a:moveTo>
                <a:cubicBezTo>
                  <a:pt x="13820" y="7787"/>
                  <a:pt x="13668" y="7876"/>
                  <a:pt x="13614" y="8019"/>
                </a:cubicBezTo>
                <a:cubicBezTo>
                  <a:pt x="13537" y="8218"/>
                  <a:pt x="13627" y="8433"/>
                  <a:pt x="13828" y="8536"/>
                </a:cubicBezTo>
                <a:cubicBezTo>
                  <a:pt x="14027" y="8639"/>
                  <a:pt x="14071" y="8640"/>
                  <a:pt x="14270" y="8541"/>
                </a:cubicBezTo>
                <a:cubicBezTo>
                  <a:pt x="14550" y="8402"/>
                  <a:pt x="14613" y="8132"/>
                  <a:pt x="14419" y="7902"/>
                </a:cubicBezTo>
                <a:cubicBezTo>
                  <a:pt x="14318" y="7782"/>
                  <a:pt x="14145" y="7740"/>
                  <a:pt x="13982" y="7763"/>
                </a:cubicBezTo>
                <a:close/>
                <a:moveTo>
                  <a:pt x="15091" y="8404"/>
                </a:moveTo>
                <a:cubicBezTo>
                  <a:pt x="15020" y="8401"/>
                  <a:pt x="14945" y="8414"/>
                  <a:pt x="14875" y="8449"/>
                </a:cubicBezTo>
                <a:cubicBezTo>
                  <a:pt x="14646" y="8562"/>
                  <a:pt x="14688" y="8848"/>
                  <a:pt x="14946" y="8922"/>
                </a:cubicBezTo>
                <a:cubicBezTo>
                  <a:pt x="15117" y="8970"/>
                  <a:pt x="15385" y="8879"/>
                  <a:pt x="15424" y="8758"/>
                </a:cubicBezTo>
                <a:cubicBezTo>
                  <a:pt x="15485" y="8570"/>
                  <a:pt x="15305" y="8412"/>
                  <a:pt x="15091" y="8404"/>
                </a:cubicBezTo>
                <a:close/>
                <a:moveTo>
                  <a:pt x="16251" y="19188"/>
                </a:moveTo>
                <a:cubicBezTo>
                  <a:pt x="16238" y="19184"/>
                  <a:pt x="16220" y="19186"/>
                  <a:pt x="16200" y="19195"/>
                </a:cubicBezTo>
                <a:cubicBezTo>
                  <a:pt x="16160" y="19213"/>
                  <a:pt x="16126" y="19239"/>
                  <a:pt x="16126" y="19251"/>
                </a:cubicBezTo>
                <a:cubicBezTo>
                  <a:pt x="16126" y="19263"/>
                  <a:pt x="16160" y="19273"/>
                  <a:pt x="16200" y="19273"/>
                </a:cubicBezTo>
                <a:cubicBezTo>
                  <a:pt x="16240" y="19273"/>
                  <a:pt x="16271" y="19248"/>
                  <a:pt x="16271" y="19217"/>
                </a:cubicBezTo>
                <a:cubicBezTo>
                  <a:pt x="16271" y="19202"/>
                  <a:pt x="16264" y="19192"/>
                  <a:pt x="16251" y="19188"/>
                </a:cubicBezTo>
                <a:close/>
                <a:moveTo>
                  <a:pt x="17393" y="19334"/>
                </a:moveTo>
                <a:cubicBezTo>
                  <a:pt x="17298" y="19348"/>
                  <a:pt x="17191" y="19396"/>
                  <a:pt x="17115" y="19471"/>
                </a:cubicBezTo>
                <a:cubicBezTo>
                  <a:pt x="16939" y="19642"/>
                  <a:pt x="17004" y="19655"/>
                  <a:pt x="17271" y="19502"/>
                </a:cubicBezTo>
                <a:cubicBezTo>
                  <a:pt x="17382" y="19438"/>
                  <a:pt x="17507" y="19405"/>
                  <a:pt x="17553" y="19426"/>
                </a:cubicBezTo>
                <a:cubicBezTo>
                  <a:pt x="17610" y="19452"/>
                  <a:pt x="17624" y="19442"/>
                  <a:pt x="17600" y="19397"/>
                </a:cubicBezTo>
                <a:cubicBezTo>
                  <a:pt x="17570" y="19338"/>
                  <a:pt x="17488" y="19319"/>
                  <a:pt x="17393" y="19334"/>
                </a:cubicBezTo>
                <a:close/>
                <a:moveTo>
                  <a:pt x="16663" y="19502"/>
                </a:moveTo>
                <a:cubicBezTo>
                  <a:pt x="16636" y="19502"/>
                  <a:pt x="16600" y="19527"/>
                  <a:pt x="16584" y="19558"/>
                </a:cubicBezTo>
                <a:cubicBezTo>
                  <a:pt x="16568" y="19590"/>
                  <a:pt x="16576" y="19616"/>
                  <a:pt x="16603" y="19616"/>
                </a:cubicBezTo>
                <a:cubicBezTo>
                  <a:pt x="16629" y="19616"/>
                  <a:pt x="16665" y="19590"/>
                  <a:pt x="16682" y="19558"/>
                </a:cubicBezTo>
                <a:cubicBezTo>
                  <a:pt x="16698" y="19527"/>
                  <a:pt x="16689" y="19502"/>
                  <a:pt x="16663" y="19502"/>
                </a:cubicBezTo>
                <a:close/>
                <a:moveTo>
                  <a:pt x="16840" y="19576"/>
                </a:moveTo>
                <a:cubicBezTo>
                  <a:pt x="16801" y="19594"/>
                  <a:pt x="16814" y="19609"/>
                  <a:pt x="16870" y="19612"/>
                </a:cubicBezTo>
                <a:cubicBezTo>
                  <a:pt x="16921" y="19614"/>
                  <a:pt x="16948" y="19599"/>
                  <a:pt x="16932" y="19580"/>
                </a:cubicBezTo>
                <a:cubicBezTo>
                  <a:pt x="16916" y="19561"/>
                  <a:pt x="16875" y="19559"/>
                  <a:pt x="16840" y="19576"/>
                </a:cubicBezTo>
                <a:close/>
                <a:moveTo>
                  <a:pt x="17320" y="20087"/>
                </a:moveTo>
                <a:cubicBezTo>
                  <a:pt x="17238" y="20079"/>
                  <a:pt x="17139" y="20154"/>
                  <a:pt x="17139" y="20250"/>
                </a:cubicBezTo>
                <a:cubicBezTo>
                  <a:pt x="17139" y="20373"/>
                  <a:pt x="17321" y="20408"/>
                  <a:pt x="17410" y="20302"/>
                </a:cubicBezTo>
                <a:cubicBezTo>
                  <a:pt x="17445" y="20260"/>
                  <a:pt x="17481" y="20270"/>
                  <a:pt x="17527" y="20336"/>
                </a:cubicBezTo>
                <a:cubicBezTo>
                  <a:pt x="17584" y="20418"/>
                  <a:pt x="17579" y="20446"/>
                  <a:pt x="17482" y="20539"/>
                </a:cubicBezTo>
                <a:cubicBezTo>
                  <a:pt x="17383" y="20635"/>
                  <a:pt x="17380" y="20648"/>
                  <a:pt x="17459" y="20647"/>
                </a:cubicBezTo>
                <a:cubicBezTo>
                  <a:pt x="17508" y="20647"/>
                  <a:pt x="17598" y="20630"/>
                  <a:pt x="17659" y="20611"/>
                </a:cubicBezTo>
                <a:cubicBezTo>
                  <a:pt x="17756" y="20580"/>
                  <a:pt x="17760" y="20563"/>
                  <a:pt x="17700" y="20481"/>
                </a:cubicBezTo>
                <a:cubicBezTo>
                  <a:pt x="17663" y="20430"/>
                  <a:pt x="17618" y="20315"/>
                  <a:pt x="17600" y="20226"/>
                </a:cubicBezTo>
                <a:cubicBezTo>
                  <a:pt x="17576" y="20102"/>
                  <a:pt x="17553" y="20078"/>
                  <a:pt x="17506" y="20125"/>
                </a:cubicBezTo>
                <a:cubicBezTo>
                  <a:pt x="17463" y="20168"/>
                  <a:pt x="17430" y="20168"/>
                  <a:pt x="17393" y="20125"/>
                </a:cubicBezTo>
                <a:cubicBezTo>
                  <a:pt x="17374" y="20102"/>
                  <a:pt x="17347" y="20089"/>
                  <a:pt x="17320" y="20087"/>
                </a:cubicBezTo>
                <a:close/>
                <a:moveTo>
                  <a:pt x="16783" y="20145"/>
                </a:moveTo>
                <a:cubicBezTo>
                  <a:pt x="16749" y="20166"/>
                  <a:pt x="16714" y="20208"/>
                  <a:pt x="16678" y="20273"/>
                </a:cubicBezTo>
                <a:cubicBezTo>
                  <a:pt x="16614" y="20388"/>
                  <a:pt x="16585" y="20401"/>
                  <a:pt x="16514" y="20349"/>
                </a:cubicBezTo>
                <a:cubicBezTo>
                  <a:pt x="16409" y="20270"/>
                  <a:pt x="16271" y="20327"/>
                  <a:pt x="16271" y="20448"/>
                </a:cubicBezTo>
                <a:cubicBezTo>
                  <a:pt x="16271" y="20568"/>
                  <a:pt x="16401" y="20619"/>
                  <a:pt x="16488" y="20533"/>
                </a:cubicBezTo>
                <a:cubicBezTo>
                  <a:pt x="16546" y="20475"/>
                  <a:pt x="16567" y="20488"/>
                  <a:pt x="16606" y="20611"/>
                </a:cubicBezTo>
                <a:cubicBezTo>
                  <a:pt x="16647" y="20739"/>
                  <a:pt x="16682" y="20760"/>
                  <a:pt x="16844" y="20752"/>
                </a:cubicBezTo>
                <a:lnTo>
                  <a:pt x="17032" y="20743"/>
                </a:lnTo>
                <a:lnTo>
                  <a:pt x="17006" y="20508"/>
                </a:lnTo>
                <a:cubicBezTo>
                  <a:pt x="16974" y="20214"/>
                  <a:pt x="16886" y="20083"/>
                  <a:pt x="16783" y="20145"/>
                </a:cubicBezTo>
                <a:close/>
                <a:moveTo>
                  <a:pt x="18146" y="20819"/>
                </a:moveTo>
                <a:cubicBezTo>
                  <a:pt x="17687" y="20820"/>
                  <a:pt x="15993" y="21382"/>
                  <a:pt x="15946" y="21550"/>
                </a:cubicBezTo>
                <a:cubicBezTo>
                  <a:pt x="15932" y="21599"/>
                  <a:pt x="16010" y="21582"/>
                  <a:pt x="16183" y="21498"/>
                </a:cubicBezTo>
                <a:cubicBezTo>
                  <a:pt x="16665" y="21266"/>
                  <a:pt x="17276" y="21056"/>
                  <a:pt x="17749" y="20961"/>
                </a:cubicBezTo>
                <a:cubicBezTo>
                  <a:pt x="18228" y="20864"/>
                  <a:pt x="18357" y="20819"/>
                  <a:pt x="18146" y="20819"/>
                </a:cubicBezTo>
                <a:close/>
              </a:path>
            </a:pathLst>
          </a:custGeom>
          <a:ln w="12700">
            <a:miter lim="400000"/>
          </a:ln>
        </p:spPr>
      </p:pic>
    </p:spTree>
    <p:extLst>
      <p:ext uri="{BB962C8B-B14F-4D97-AF65-F5344CB8AC3E}">
        <p14:creationId xmlns:p14="http://schemas.microsoft.com/office/powerpoint/2010/main" val="3925808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prstGeom prst="rect">
            <a:avLst/>
          </a:prstGeom>
        </p:spPr>
        <p:txBody>
          <a:bodyPr/>
          <a:lstStyle>
            <a:lvl1pPr defTabSz="841247">
              <a:defRPr sz="4048"/>
            </a:lvl1pPr>
          </a:lstStyle>
          <a:p>
            <a:r>
              <a:t>Specifications for the ADT Dictionary</a:t>
            </a:r>
          </a:p>
        </p:txBody>
      </p:sp>
      <p:sp>
        <p:nvSpPr>
          <p:cNvPr id="57" name="Content Placeholder 2"/>
          <p:cNvSpPr txBox="1">
            <a:spLocks noGrp="1"/>
          </p:cNvSpPr>
          <p:nvPr>
            <p:ph type="body" idx="1"/>
          </p:nvPr>
        </p:nvSpPr>
        <p:spPr>
          <a:xfrm>
            <a:off x="84852" y="1368893"/>
            <a:ext cx="5237808" cy="5031976"/>
          </a:xfrm>
          <a:prstGeom prst="rect">
            <a:avLst/>
          </a:prstGeom>
        </p:spPr>
        <p:txBody>
          <a:bodyPr/>
          <a:lstStyle/>
          <a:p>
            <a:r>
              <a:rPr dirty="0"/>
              <a:t>Dictionary Data</a:t>
            </a:r>
          </a:p>
          <a:p>
            <a:pPr lvl="1"/>
            <a:r>
              <a:rPr i="1" dirty="0"/>
              <a:t>Collection</a:t>
            </a:r>
            <a:r>
              <a:rPr dirty="0"/>
              <a:t> </a:t>
            </a:r>
            <a:r>
              <a:rPr i="1" dirty="0"/>
              <a:t>of pairs</a:t>
            </a:r>
            <a:r>
              <a:rPr dirty="0"/>
              <a:t> </a:t>
            </a:r>
            <a:r>
              <a:rPr dirty="0">
                <a:latin typeface="Courier New"/>
                <a:ea typeface="Courier New"/>
                <a:cs typeface="Courier New"/>
                <a:sym typeface="Courier New"/>
              </a:rPr>
              <a:t>(</a:t>
            </a:r>
            <a:r>
              <a:rPr i="1" dirty="0">
                <a:latin typeface="Courier New"/>
                <a:ea typeface="Courier New"/>
                <a:cs typeface="Courier New"/>
                <a:sym typeface="Courier New"/>
              </a:rPr>
              <a:t>k</a:t>
            </a:r>
            <a:r>
              <a:rPr dirty="0">
                <a:latin typeface="Courier New"/>
                <a:ea typeface="Courier New"/>
                <a:cs typeface="Courier New"/>
                <a:sym typeface="Courier New"/>
              </a:rPr>
              <a:t>, </a:t>
            </a:r>
            <a:r>
              <a:rPr i="1" dirty="0">
                <a:latin typeface="Courier New"/>
                <a:ea typeface="Courier New"/>
                <a:cs typeface="Courier New"/>
                <a:sym typeface="Courier New"/>
              </a:rPr>
              <a:t>v</a:t>
            </a:r>
            <a:r>
              <a:rPr dirty="0">
                <a:latin typeface="Courier New"/>
                <a:ea typeface="Courier New"/>
                <a:cs typeface="Courier New"/>
                <a:sym typeface="Courier New"/>
              </a:rPr>
              <a:t>)</a:t>
            </a:r>
            <a:r>
              <a:rPr dirty="0"/>
              <a:t> </a:t>
            </a:r>
            <a:br>
              <a:rPr dirty="0"/>
            </a:br>
            <a:r>
              <a:rPr dirty="0"/>
              <a:t>of objects </a:t>
            </a:r>
            <a:r>
              <a:rPr i="1" dirty="0">
                <a:latin typeface="Courier New"/>
                <a:ea typeface="Courier New"/>
                <a:cs typeface="Courier New"/>
                <a:sym typeface="Courier New"/>
              </a:rPr>
              <a:t>k</a:t>
            </a:r>
            <a:r>
              <a:rPr dirty="0"/>
              <a:t> and </a:t>
            </a:r>
            <a:r>
              <a:rPr i="1" dirty="0">
                <a:latin typeface="Courier New"/>
                <a:ea typeface="Courier New"/>
                <a:cs typeface="Courier New"/>
                <a:sym typeface="Courier New"/>
              </a:rPr>
              <a:t>v</a:t>
            </a:r>
            <a:r>
              <a:rPr dirty="0"/>
              <a:t>, </a:t>
            </a:r>
          </a:p>
          <a:p>
            <a:pPr lvl="2"/>
            <a:r>
              <a:rPr i="1" dirty="0">
                <a:latin typeface="Courier New"/>
                <a:ea typeface="Courier New"/>
                <a:cs typeface="Courier New"/>
                <a:sym typeface="Courier New"/>
              </a:rPr>
              <a:t>k</a:t>
            </a:r>
            <a:r>
              <a:rPr dirty="0"/>
              <a:t> is the search key </a:t>
            </a:r>
          </a:p>
          <a:p>
            <a:pPr lvl="2"/>
            <a:r>
              <a:rPr i="1" dirty="0">
                <a:latin typeface="Courier New"/>
                <a:ea typeface="Courier New"/>
                <a:cs typeface="Courier New"/>
                <a:sym typeface="Courier New"/>
              </a:rPr>
              <a:t>v</a:t>
            </a:r>
            <a:r>
              <a:rPr dirty="0"/>
              <a:t> is the corresponding value</a:t>
            </a:r>
          </a:p>
          <a:p>
            <a:pPr lvl="1"/>
            <a:r>
              <a:rPr i="1" dirty="0"/>
              <a:t>Number of pairs</a:t>
            </a:r>
            <a:r>
              <a:rPr dirty="0"/>
              <a:t> in the collection</a:t>
            </a:r>
          </a:p>
        </p:txBody>
      </p:sp>
      <p:pic>
        <p:nvPicPr>
          <p:cNvPr id="58" name="A diagram illustrates a dictionary object that contains a list of search keys. Each search key has a corresponding value.&#10;&#10;Picture 2" descr="A diagram illustrates a dictionary object that contains a list of search keys. Each search key has a corresponding value.Picture 2"/>
          <p:cNvPicPr>
            <a:picLocks noChangeAspect="1"/>
          </p:cNvPicPr>
          <p:nvPr/>
        </p:nvPicPr>
        <p:blipFill>
          <a:blip r:embed="rId2">
            <a:extLst/>
          </a:blip>
          <a:stretch>
            <a:fillRect/>
          </a:stretch>
        </p:blipFill>
        <p:spPr>
          <a:xfrm>
            <a:off x="5417681" y="1128247"/>
            <a:ext cx="3510107" cy="4067505"/>
          </a:xfrm>
          <a:prstGeom prst="rect">
            <a:avLst/>
          </a:prstGeom>
          <a:ln w="12700">
            <a:miter lim="400000"/>
          </a:ln>
        </p:spPr>
      </p:pic>
      <p:sp>
        <p:nvSpPr>
          <p:cNvPr id="59" name="Title 1"/>
          <p:cNvSpPr txBox="1"/>
          <p:nvPr/>
        </p:nvSpPr>
        <p:spPr>
          <a:xfrm>
            <a:off x="5090286" y="5168043"/>
            <a:ext cx="3792229" cy="149217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lnSpcReduction="10000"/>
          </a:bodyPr>
          <a:lstStyle>
            <a:lvl1pPr defTabSz="448055">
              <a:defRPr sz="2156" b="1">
                <a:solidFill>
                  <a:srgbClr val="007FA3"/>
                </a:solidFill>
                <a:latin typeface="Times New Roman"/>
                <a:ea typeface="Times New Roman"/>
                <a:cs typeface="Times New Roman"/>
                <a:sym typeface="Times New Roman"/>
              </a:defRPr>
            </a:lvl1pPr>
          </a:lstStyle>
          <a:p>
            <a:r>
              <a:rPr dirty="0"/>
              <a:t>FIGURE </a:t>
            </a:r>
            <a:r>
              <a:rPr lang="en-US" dirty="0" smtClean="0"/>
              <a:t>19-</a:t>
            </a:r>
            <a:r>
              <a:rPr lang="en-US" dirty="0" smtClean="0"/>
              <a:t>2 </a:t>
            </a:r>
            <a:r>
              <a:rPr dirty="0" smtClean="0"/>
              <a:t>An </a:t>
            </a:r>
            <a:r>
              <a:rPr dirty="0"/>
              <a:t>instance of the ADT dictionary has search keys paired with corresponding values</a:t>
            </a:r>
          </a:p>
        </p:txBody>
      </p:sp>
    </p:spTree>
    <p:extLst>
      <p:ext uri="{BB962C8B-B14F-4D97-AF65-F5344CB8AC3E}">
        <p14:creationId xmlns:p14="http://schemas.microsoft.com/office/powerpoint/2010/main" val="35275015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p:cNvSpPr txBox="1">
            <a:spLocks noGrp="1"/>
          </p:cNvSpPr>
          <p:nvPr>
            <p:ph type="title"/>
          </p:nvPr>
        </p:nvSpPr>
        <p:spPr>
          <a:xfrm>
            <a:off x="249766" y="0"/>
            <a:ext cx="8513234" cy="816042"/>
          </a:xfrm>
          <a:prstGeom prst="rect">
            <a:avLst/>
          </a:prstGeom>
        </p:spPr>
        <p:txBody>
          <a:bodyPr/>
          <a:lstStyle>
            <a:lvl1pPr defTabSz="841247">
              <a:defRPr sz="4048"/>
            </a:lvl1pPr>
          </a:lstStyle>
          <a:p>
            <a:r>
              <a:t>Specifications for the ADT Dictionary</a:t>
            </a:r>
          </a:p>
        </p:txBody>
      </p:sp>
      <p:sp>
        <p:nvSpPr>
          <p:cNvPr id="62" name="Content Placeholder 2"/>
          <p:cNvSpPr txBox="1">
            <a:spLocks noGrp="1"/>
          </p:cNvSpPr>
          <p:nvPr>
            <p:ph type="body" idx="1"/>
          </p:nvPr>
        </p:nvSpPr>
        <p:spPr>
          <a:xfrm>
            <a:off x="400049" y="913012"/>
            <a:ext cx="8229601" cy="5419726"/>
          </a:xfrm>
          <a:prstGeom prst="rect">
            <a:avLst/>
          </a:prstGeom>
        </p:spPr>
        <p:txBody>
          <a:bodyPr/>
          <a:lstStyle/>
          <a:p>
            <a:r>
              <a:t>Operations</a:t>
            </a:r>
          </a:p>
          <a:p>
            <a:pPr lvl="1">
              <a:defRPr>
                <a:latin typeface="Courier New"/>
                <a:ea typeface="Courier New"/>
                <a:cs typeface="Courier New"/>
                <a:sym typeface="Courier New"/>
              </a:defRPr>
            </a:pPr>
            <a:r>
              <a:t>add(key, value)</a:t>
            </a:r>
          </a:p>
          <a:p>
            <a:pPr lvl="1">
              <a:defRPr>
                <a:latin typeface="Courier New"/>
                <a:ea typeface="Courier New"/>
                <a:cs typeface="Courier New"/>
                <a:sym typeface="Courier New"/>
              </a:defRPr>
            </a:pPr>
            <a:r>
              <a:t>remove(key)</a:t>
            </a:r>
          </a:p>
          <a:p>
            <a:pPr lvl="1">
              <a:defRPr>
                <a:latin typeface="Courier New"/>
                <a:ea typeface="Courier New"/>
                <a:cs typeface="Courier New"/>
                <a:sym typeface="Courier New"/>
              </a:defRPr>
            </a:pPr>
            <a:r>
              <a:t>getValue(key)</a:t>
            </a:r>
          </a:p>
          <a:p>
            <a:pPr lvl="1">
              <a:defRPr>
                <a:latin typeface="Courier New"/>
                <a:ea typeface="Courier New"/>
                <a:cs typeface="Courier New"/>
                <a:sym typeface="Courier New"/>
              </a:defRPr>
            </a:pPr>
            <a:r>
              <a:t>contains(key)</a:t>
            </a:r>
          </a:p>
          <a:p>
            <a:pPr lvl="1">
              <a:defRPr>
                <a:latin typeface="Courier New"/>
                <a:ea typeface="Courier New"/>
                <a:cs typeface="Courier New"/>
                <a:sym typeface="Courier New"/>
              </a:defRPr>
            </a:pPr>
            <a:r>
              <a:t>getKeyIterator()</a:t>
            </a:r>
          </a:p>
          <a:p>
            <a:pPr lvl="1">
              <a:defRPr>
                <a:latin typeface="Courier New"/>
                <a:ea typeface="Courier New"/>
                <a:cs typeface="Courier New"/>
                <a:sym typeface="Courier New"/>
              </a:defRPr>
            </a:pPr>
            <a:r>
              <a:t>getValueIterator()</a:t>
            </a:r>
          </a:p>
          <a:p>
            <a:pPr lvl="1">
              <a:defRPr>
                <a:latin typeface="Courier New"/>
                <a:ea typeface="Courier New"/>
                <a:cs typeface="Courier New"/>
                <a:sym typeface="Courier New"/>
              </a:defRPr>
            </a:pPr>
            <a:r>
              <a:t>isEmpty()</a:t>
            </a:r>
          </a:p>
          <a:p>
            <a:pPr lvl="1">
              <a:defRPr>
                <a:latin typeface="Courier New"/>
                <a:ea typeface="Courier New"/>
                <a:cs typeface="Courier New"/>
                <a:sym typeface="Courier New"/>
              </a:defRPr>
            </a:pPr>
            <a:r>
              <a:t>getSize()</a:t>
            </a:r>
          </a:p>
          <a:p>
            <a:pPr lvl="1">
              <a:defRPr>
                <a:latin typeface="Courier New"/>
                <a:ea typeface="Courier New"/>
                <a:cs typeface="Courier New"/>
                <a:sym typeface="Courier New"/>
              </a:defRPr>
            </a:pPr>
            <a:r>
              <a:t>clear()</a:t>
            </a:r>
          </a:p>
        </p:txBody>
      </p:sp>
    </p:spTree>
    <p:extLst>
      <p:ext uri="{BB962C8B-B14F-4D97-AF65-F5344CB8AC3E}">
        <p14:creationId xmlns:p14="http://schemas.microsoft.com/office/powerpoint/2010/main" val="2360793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lstStyle/>
          <a:p>
            <a:r>
              <a:t>Dictionary Iterators</a:t>
            </a:r>
          </a:p>
        </p:txBody>
      </p:sp>
      <p:sp>
        <p:nvSpPr>
          <p:cNvPr id="73" name="Content Placeholder 2"/>
          <p:cNvSpPr txBox="1">
            <a:spLocks noGrp="1"/>
          </p:cNvSpPr>
          <p:nvPr>
            <p:ph type="body" idx="1"/>
          </p:nvPr>
        </p:nvSpPr>
        <p:spPr>
          <a:prstGeom prst="rect">
            <a:avLst/>
          </a:prstGeom>
        </p:spPr>
        <p:txBody>
          <a:bodyPr/>
          <a:lstStyle/>
          <a:p>
            <a:r>
              <a:t>Options for dictionary iterators</a:t>
            </a:r>
          </a:p>
          <a:p>
            <a:pPr lvl="1"/>
            <a:r>
              <a:t>Can use each of these iterators either separately or together to traverse:</a:t>
            </a:r>
          </a:p>
          <a:p>
            <a:pPr lvl="2"/>
            <a:r>
              <a:t>All search keys in a dictionary without traversing values</a:t>
            </a:r>
          </a:p>
          <a:p>
            <a:pPr lvl="2"/>
            <a:r>
              <a:t>All values without traversing search keys</a:t>
            </a:r>
          </a:p>
          <a:p>
            <a:pPr lvl="2"/>
            <a:r>
              <a:t>All search keys and all values in parallel</a:t>
            </a:r>
          </a:p>
        </p:txBody>
      </p:sp>
      <p:sp>
        <p:nvSpPr>
          <p:cNvPr id="74" name="Iterator&lt;String&gt; keyIterator = dataBase.getKeyIterator();…"/>
          <p:cNvSpPr txBox="1"/>
          <p:nvPr/>
        </p:nvSpPr>
        <p:spPr>
          <a:xfrm>
            <a:off x="258233" y="5052855"/>
            <a:ext cx="8637127" cy="701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82904" marR="1433830" indent="-382904" defTabSz="457200">
              <a:spcBef>
                <a:spcPts val="600"/>
              </a:spcBef>
              <a:defRPr sz="1800" b="1">
                <a:solidFill>
                  <a:srgbClr val="2F2A2B"/>
                </a:solidFill>
                <a:latin typeface="Menlo"/>
                <a:ea typeface="Menlo"/>
                <a:cs typeface="Menlo"/>
                <a:sym typeface="Menlo"/>
              </a:defRPr>
            </a:pPr>
            <a:r>
              <a:rPr dirty="0"/>
              <a:t>Iterator&lt;String&gt; </a:t>
            </a:r>
            <a:r>
              <a:rPr dirty="0" err="1"/>
              <a:t>keyIterator</a:t>
            </a:r>
            <a:r>
              <a:rPr dirty="0"/>
              <a:t> = </a:t>
            </a:r>
            <a:r>
              <a:rPr dirty="0" err="1"/>
              <a:t>dataBase.getKeyIterator</a:t>
            </a:r>
            <a:r>
              <a:rPr dirty="0"/>
              <a:t>(); </a:t>
            </a:r>
          </a:p>
          <a:p>
            <a:pPr marL="382904" marR="1433830" indent="-382904" defTabSz="457200">
              <a:spcBef>
                <a:spcPts val="600"/>
              </a:spcBef>
              <a:defRPr sz="1800" b="1">
                <a:solidFill>
                  <a:srgbClr val="2F2A2B"/>
                </a:solidFill>
                <a:latin typeface="Menlo"/>
                <a:ea typeface="Menlo"/>
                <a:cs typeface="Menlo"/>
                <a:sym typeface="Menlo"/>
              </a:defRPr>
            </a:pPr>
            <a:r>
              <a:rPr dirty="0"/>
              <a:t>Iterator&lt;Student&gt; </a:t>
            </a:r>
            <a:r>
              <a:rPr dirty="0" err="1"/>
              <a:t>valueIterator</a:t>
            </a:r>
            <a:r>
              <a:rPr dirty="0"/>
              <a:t> = </a:t>
            </a:r>
            <a:r>
              <a:rPr dirty="0" err="1"/>
              <a:t>dataBase.getValueIterator</a:t>
            </a:r>
            <a:r>
              <a:rPr dirty="0"/>
              <a:t>();</a:t>
            </a:r>
          </a:p>
        </p:txBody>
      </p:sp>
    </p:spTree>
    <p:extLst>
      <p:ext uri="{BB962C8B-B14F-4D97-AF65-F5344CB8AC3E}">
        <p14:creationId xmlns:p14="http://schemas.microsoft.com/office/powerpoint/2010/main" val="23807585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txBox="1">
            <a:spLocks noGrp="1"/>
          </p:cNvSpPr>
          <p:nvPr>
            <p:ph type="title"/>
          </p:nvPr>
        </p:nvSpPr>
        <p:spPr>
          <a:prstGeom prst="rect">
            <a:avLst/>
          </a:prstGeom>
        </p:spPr>
        <p:txBody>
          <a:bodyPr/>
          <a:lstStyle/>
          <a:p>
            <a:r>
              <a:t>Dictionary Iterators</a:t>
            </a:r>
          </a:p>
        </p:txBody>
      </p:sp>
      <p:sp>
        <p:nvSpPr>
          <p:cNvPr id="77" name="FIGURE 20-3a Traversing a dictionary’s keys separately"/>
          <p:cNvSpPr txBox="1">
            <a:spLocks noGrp="1"/>
          </p:cNvSpPr>
          <p:nvPr>
            <p:ph type="body" sz="quarter" idx="1"/>
          </p:nvPr>
        </p:nvSpPr>
        <p:spPr>
          <a:xfrm>
            <a:off x="443971" y="5831015"/>
            <a:ext cx="8229601" cy="581001"/>
          </a:xfrm>
          <a:prstGeom prst="rect">
            <a:avLst/>
          </a:prstGeom>
        </p:spPr>
        <p:txBody>
          <a:bodyPr>
            <a:normAutofit fontScale="92500"/>
          </a:bodyPr>
          <a:lstStyle>
            <a:lvl1pPr defTabSz="539495">
              <a:defRPr sz="2596"/>
            </a:lvl1pPr>
          </a:lstStyle>
          <a:p>
            <a:r>
              <a:rPr dirty="0"/>
              <a:t>FIGURE </a:t>
            </a:r>
            <a:r>
              <a:rPr lang="en-US" dirty="0" smtClean="0"/>
              <a:t>19</a:t>
            </a:r>
            <a:r>
              <a:rPr dirty="0" smtClean="0"/>
              <a:t>-3a </a:t>
            </a:r>
            <a:r>
              <a:rPr dirty="0"/>
              <a:t>Traversing a dictionary’s keys separately</a:t>
            </a:r>
          </a:p>
        </p:txBody>
      </p:sp>
      <p:pic>
        <p:nvPicPr>
          <p:cNvPr id="78" name="A diagram illustrates  traversing a dictionary object using a key iterator. The dictionary object contains a list of 12 objects, each with 2 parts, search keys and its corresponding values." descr="A diagram illustrates  traversing a dictionary object using a key iterator. The dictionary object contains a list of 12 objects, each with 2 parts, search keys and its corresponding values."/>
          <p:cNvPicPr>
            <a:picLocks noChangeAspect="1"/>
          </p:cNvPicPr>
          <p:nvPr/>
        </p:nvPicPr>
        <p:blipFill>
          <a:blip r:embed="rId2">
            <a:extLst/>
          </a:blip>
          <a:stretch>
            <a:fillRect/>
          </a:stretch>
        </p:blipFill>
        <p:spPr>
          <a:xfrm>
            <a:off x="1600199" y="1105279"/>
            <a:ext cx="4415973" cy="4428272"/>
          </a:xfrm>
          <a:prstGeom prst="rect">
            <a:avLst/>
          </a:prstGeom>
          <a:ln w="12700">
            <a:miter lim="400000"/>
          </a:ln>
        </p:spPr>
      </p:pic>
    </p:spTree>
    <p:extLst>
      <p:ext uri="{BB962C8B-B14F-4D97-AF65-F5344CB8AC3E}">
        <p14:creationId xmlns:p14="http://schemas.microsoft.com/office/powerpoint/2010/main" val="329288615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eaLnBrk="1" hangingPunct="1"/>
            <a:r>
              <a:rPr lang="en-US" altLang="en-US" smtClean="0"/>
              <a:t>The Frequency of Words</a:t>
            </a:r>
          </a:p>
        </p:txBody>
      </p:sp>
      <p:sp>
        <p:nvSpPr>
          <p:cNvPr id="39939" name="Content Placeholder 2"/>
          <p:cNvSpPr>
            <a:spLocks noGrp="1" noChangeArrowheads="1"/>
          </p:cNvSpPr>
          <p:nvPr>
            <p:ph sz="quarter" idx="11"/>
          </p:nvPr>
        </p:nvSpPr>
        <p:spPr>
          <a:xfrm>
            <a:off x="622300" y="5070475"/>
            <a:ext cx="7899400" cy="1362075"/>
          </a:xfrm>
        </p:spPr>
        <p:txBody>
          <a:bodyPr/>
          <a:lstStyle/>
          <a:p>
            <a:pPr eaLnBrk="1" hangingPunct="1"/>
            <a:r>
              <a:rPr lang="en-US" altLang="en-US" smtClean="0"/>
              <a:t>To provide a count of the number of times each word occurs in a document …  LISTING 19-4 A client of the class </a:t>
            </a:r>
            <a:r>
              <a:rPr lang="en-US" altLang="en-US" b="1" smtClean="0">
                <a:solidFill>
                  <a:srgbClr val="0070C0"/>
                </a:solidFill>
                <a:latin typeface="Courier New" panose="02070309020205020404" pitchFamily="49" charset="0"/>
                <a:cs typeface="Courier New" panose="02070309020205020404" pitchFamily="49" charset="0"/>
              </a:rPr>
              <a:t>FrequencyCounter</a:t>
            </a:r>
          </a:p>
        </p:txBody>
      </p:sp>
      <p:sp>
        <p:nvSpPr>
          <p:cNvPr id="4" name="Footer Placeholder 3">
            <a:extLst>
              <a:ext uri="{FF2B5EF4-FFF2-40B4-BE49-F238E27FC236}">
                <a16:creationId xmlns:a16="http://schemas.microsoft.com/office/drawing/2014/main" id="{818B2085-99FF-45F8-A8CC-5772A615BB8D}"/>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2535" name="Picture 7">
            <a:extLst>
              <a:ext uri="{FF2B5EF4-FFF2-40B4-BE49-F238E27FC236}">
                <a16:creationId xmlns:a16="http://schemas.microsoft.com/office/drawing/2014/main" id="{C5CECF8C-D647-4993-8745-4F8C516A4E4D}"/>
              </a:ext>
            </a:extLst>
          </p:cNvPr>
          <p:cNvPicPr>
            <a:picLocks noChangeAspect="1" noChangeArrowheads="1"/>
          </p:cNvPicPr>
          <p:nvPr/>
        </p:nvPicPr>
        <p:blipFill>
          <a:blip r:embed="rId2"/>
          <a:srcRect/>
          <a:stretch>
            <a:fillRect/>
          </a:stretch>
        </p:blipFill>
        <p:spPr bwMode="auto">
          <a:xfrm>
            <a:off x="1200150" y="1697038"/>
            <a:ext cx="6742113" cy="3219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8134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p:txBody>
          <a:bodyPr/>
          <a:lstStyle/>
          <a:p>
            <a:pPr eaLnBrk="1" hangingPunct="1"/>
            <a:r>
              <a:rPr lang="en-US" altLang="en-US" smtClean="0"/>
              <a:t>The Frequency of Words</a:t>
            </a:r>
          </a:p>
        </p:txBody>
      </p:sp>
      <p:sp>
        <p:nvSpPr>
          <p:cNvPr id="40963" name="Content Placeholder 2"/>
          <p:cNvSpPr>
            <a:spLocks noGrp="1" noChangeArrowheads="1"/>
          </p:cNvSpPr>
          <p:nvPr>
            <p:ph sz="quarter" idx="11"/>
          </p:nvPr>
        </p:nvSpPr>
        <p:spPr>
          <a:xfrm>
            <a:off x="622300" y="5070475"/>
            <a:ext cx="7899400" cy="1362075"/>
          </a:xfrm>
        </p:spPr>
        <p:txBody>
          <a:bodyPr/>
          <a:lstStyle/>
          <a:p>
            <a:pPr eaLnBrk="1" hangingPunct="1"/>
            <a:r>
              <a:rPr lang="en-US" altLang="en-US" smtClean="0"/>
              <a:t>To provide a count of the number of times each word occurs in a document …  LISTING 19-4 A client of the class </a:t>
            </a:r>
            <a:r>
              <a:rPr lang="en-US" altLang="en-US" b="1" smtClean="0">
                <a:solidFill>
                  <a:srgbClr val="0070C0"/>
                </a:solidFill>
                <a:latin typeface="Courier New" panose="02070309020205020404" pitchFamily="49" charset="0"/>
                <a:cs typeface="Courier New" panose="02070309020205020404" pitchFamily="49" charset="0"/>
              </a:rPr>
              <a:t>FrequencyCounter</a:t>
            </a:r>
          </a:p>
        </p:txBody>
      </p:sp>
      <p:sp>
        <p:nvSpPr>
          <p:cNvPr id="4" name="Footer Placeholder 3">
            <a:extLst>
              <a:ext uri="{FF2B5EF4-FFF2-40B4-BE49-F238E27FC236}">
                <a16:creationId xmlns:a16="http://schemas.microsoft.com/office/drawing/2014/main" id="{04171824-028D-4B2D-BC9F-B2E3D82FCE27}"/>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5298" name="Picture 2">
            <a:extLst>
              <a:ext uri="{FF2B5EF4-FFF2-40B4-BE49-F238E27FC236}">
                <a16:creationId xmlns:a16="http://schemas.microsoft.com/office/drawing/2014/main" id="{B9F0356A-ED3E-44BB-BF74-0465365AF87E}"/>
              </a:ext>
            </a:extLst>
          </p:cNvPr>
          <p:cNvPicPr>
            <a:picLocks noChangeAspect="1" noChangeArrowheads="1"/>
          </p:cNvPicPr>
          <p:nvPr/>
        </p:nvPicPr>
        <p:blipFill>
          <a:blip r:embed="rId2"/>
          <a:srcRect/>
          <a:stretch>
            <a:fillRect/>
          </a:stretch>
        </p:blipFill>
        <p:spPr bwMode="auto">
          <a:xfrm>
            <a:off x="1304925" y="1751013"/>
            <a:ext cx="6532563" cy="3038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60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pPr eaLnBrk="1" hangingPunct="1"/>
            <a:r>
              <a:rPr lang="en-US" altLang="en-US" smtClean="0"/>
              <a:t>The Frequency of Words</a:t>
            </a:r>
          </a:p>
        </p:txBody>
      </p:sp>
      <p:sp>
        <p:nvSpPr>
          <p:cNvPr id="41987" name="Content Placeholder 2"/>
          <p:cNvSpPr>
            <a:spLocks noGrp="1" noChangeArrowheads="1"/>
          </p:cNvSpPr>
          <p:nvPr>
            <p:ph sz="quarter" idx="11"/>
          </p:nvPr>
        </p:nvSpPr>
        <p:spPr>
          <a:xfrm>
            <a:off x="622300" y="5486400"/>
            <a:ext cx="7899400" cy="946150"/>
          </a:xfrm>
        </p:spPr>
        <p:txBody>
          <a:bodyPr/>
          <a:lstStyle/>
          <a:p>
            <a:pPr eaLnBrk="1" hangingPunct="1"/>
            <a:r>
              <a:rPr lang="en-US" altLang="en-US" smtClean="0"/>
              <a:t>LISTING 19-5 An outline of the class </a:t>
            </a:r>
            <a:r>
              <a:rPr lang="en-US" altLang="en-US" b="1" smtClean="0">
                <a:solidFill>
                  <a:srgbClr val="0070C0"/>
                </a:solidFill>
                <a:latin typeface="Courier New" panose="02070309020205020404" pitchFamily="49" charset="0"/>
                <a:cs typeface="Courier New" panose="02070309020205020404" pitchFamily="49" charset="0"/>
              </a:rPr>
              <a:t>FrequencyCounter</a:t>
            </a:r>
          </a:p>
        </p:txBody>
      </p:sp>
      <p:sp>
        <p:nvSpPr>
          <p:cNvPr id="4" name="Footer Placeholder 3">
            <a:extLst>
              <a:ext uri="{FF2B5EF4-FFF2-40B4-BE49-F238E27FC236}">
                <a16:creationId xmlns:a16="http://schemas.microsoft.com/office/drawing/2014/main" id="{BF389CFD-355D-4D61-90EC-2E90A0B2B766}"/>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3559" name="Picture 7">
            <a:extLst>
              <a:ext uri="{FF2B5EF4-FFF2-40B4-BE49-F238E27FC236}">
                <a16:creationId xmlns:a16="http://schemas.microsoft.com/office/drawing/2014/main" id="{2D4A5EEF-DBBF-4F3E-A3F1-8ED01DFD90F8}"/>
              </a:ext>
            </a:extLst>
          </p:cNvPr>
          <p:cNvPicPr>
            <a:picLocks noChangeAspect="1" noChangeArrowheads="1"/>
          </p:cNvPicPr>
          <p:nvPr/>
        </p:nvPicPr>
        <p:blipFill>
          <a:blip r:embed="rId2"/>
          <a:srcRect/>
          <a:stretch>
            <a:fillRect/>
          </a:stretch>
        </p:blipFill>
        <p:spPr bwMode="auto">
          <a:xfrm>
            <a:off x="1052513" y="1785938"/>
            <a:ext cx="7037387" cy="3286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570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noChangeArrowheads="1"/>
          </p:cNvSpPr>
          <p:nvPr>
            <p:ph type="title"/>
          </p:nvPr>
        </p:nvSpPr>
        <p:spPr/>
        <p:txBody>
          <a:bodyPr/>
          <a:lstStyle/>
          <a:p>
            <a:pPr eaLnBrk="1" hangingPunct="1"/>
            <a:r>
              <a:rPr lang="en-US" altLang="en-US" smtClean="0"/>
              <a:t>The Frequency of Words</a:t>
            </a:r>
          </a:p>
        </p:txBody>
      </p:sp>
      <p:sp>
        <p:nvSpPr>
          <p:cNvPr id="43011" name="Content Placeholder 2"/>
          <p:cNvSpPr>
            <a:spLocks noGrp="1" noChangeArrowheads="1"/>
          </p:cNvSpPr>
          <p:nvPr>
            <p:ph sz="quarter" idx="11"/>
          </p:nvPr>
        </p:nvSpPr>
        <p:spPr>
          <a:xfrm>
            <a:off x="622300" y="5486400"/>
            <a:ext cx="7899400" cy="946150"/>
          </a:xfrm>
        </p:spPr>
        <p:txBody>
          <a:bodyPr/>
          <a:lstStyle/>
          <a:p>
            <a:pPr eaLnBrk="1" hangingPunct="1"/>
            <a:r>
              <a:rPr lang="en-US" altLang="en-US" smtClean="0"/>
              <a:t>LISTING 19-5 An outline of the class </a:t>
            </a:r>
            <a:r>
              <a:rPr lang="en-US" altLang="en-US" b="1" smtClean="0">
                <a:solidFill>
                  <a:srgbClr val="0070C0"/>
                </a:solidFill>
                <a:latin typeface="Courier New" panose="02070309020205020404" pitchFamily="49" charset="0"/>
                <a:cs typeface="Courier New" panose="02070309020205020404" pitchFamily="49" charset="0"/>
              </a:rPr>
              <a:t>FrequencyCounter</a:t>
            </a:r>
          </a:p>
        </p:txBody>
      </p:sp>
      <p:sp>
        <p:nvSpPr>
          <p:cNvPr id="4" name="Footer Placeholder 3">
            <a:extLst>
              <a:ext uri="{FF2B5EF4-FFF2-40B4-BE49-F238E27FC236}">
                <a16:creationId xmlns:a16="http://schemas.microsoft.com/office/drawing/2014/main" id="{912D5D53-4F7D-4711-90FC-C49E48F019D9}"/>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6322" name="Picture 2">
            <a:extLst>
              <a:ext uri="{FF2B5EF4-FFF2-40B4-BE49-F238E27FC236}">
                <a16:creationId xmlns:a16="http://schemas.microsoft.com/office/drawing/2014/main" id="{D6B6FCEF-28B9-4700-9573-FE6F17166916}"/>
              </a:ext>
            </a:extLst>
          </p:cNvPr>
          <p:cNvPicPr>
            <a:picLocks noChangeAspect="1" noChangeArrowheads="1"/>
          </p:cNvPicPr>
          <p:nvPr/>
        </p:nvPicPr>
        <p:blipFill>
          <a:blip r:embed="rId2"/>
          <a:srcRect/>
          <a:stretch>
            <a:fillRect/>
          </a:stretch>
        </p:blipFill>
        <p:spPr bwMode="auto">
          <a:xfrm>
            <a:off x="1566863" y="2085975"/>
            <a:ext cx="6010275" cy="2686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35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pPr eaLnBrk="1" hangingPunct="1"/>
            <a:r>
              <a:rPr lang="en-US" altLang="en-US" smtClean="0"/>
              <a:t>The Frequency of Words</a:t>
            </a:r>
          </a:p>
        </p:txBody>
      </p:sp>
      <p:sp>
        <p:nvSpPr>
          <p:cNvPr id="44035" name="Content Placeholder 2"/>
          <p:cNvSpPr>
            <a:spLocks noGrp="1" noChangeArrowheads="1"/>
          </p:cNvSpPr>
          <p:nvPr>
            <p:ph sz="quarter" idx="11"/>
          </p:nvPr>
        </p:nvSpPr>
        <p:spPr>
          <a:xfrm>
            <a:off x="500063" y="5749925"/>
            <a:ext cx="7899400" cy="947738"/>
          </a:xfrm>
        </p:spPr>
        <p:txBody>
          <a:bodyPr/>
          <a:lstStyle/>
          <a:p>
            <a:pPr eaLnBrk="1" hangingPunct="1"/>
            <a:r>
              <a:rPr lang="en-US" altLang="en-US" smtClean="0"/>
              <a:t>Implementation of the method </a:t>
            </a:r>
            <a:r>
              <a:rPr lang="en-US" altLang="en-US" b="1" smtClean="0">
                <a:solidFill>
                  <a:srgbClr val="0070C0"/>
                </a:solidFill>
                <a:latin typeface="Courier New" panose="02070309020205020404" pitchFamily="49" charset="0"/>
                <a:cs typeface="Courier New" panose="02070309020205020404" pitchFamily="49" charset="0"/>
              </a:rPr>
              <a:t>readFile</a:t>
            </a:r>
          </a:p>
        </p:txBody>
      </p:sp>
      <p:sp>
        <p:nvSpPr>
          <p:cNvPr id="4" name="Footer Placeholder 3">
            <a:extLst>
              <a:ext uri="{FF2B5EF4-FFF2-40B4-BE49-F238E27FC236}">
                <a16:creationId xmlns:a16="http://schemas.microsoft.com/office/drawing/2014/main" id="{1ACC2F1B-DAFA-4880-BE5B-AA4CAB9BB21F}"/>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4583" name="Picture 7">
            <a:extLst>
              <a:ext uri="{FF2B5EF4-FFF2-40B4-BE49-F238E27FC236}">
                <a16:creationId xmlns:a16="http://schemas.microsoft.com/office/drawing/2014/main" id="{00BE7E13-6D0E-4A58-A1DF-7FD56DB19709}"/>
              </a:ext>
            </a:extLst>
          </p:cNvPr>
          <p:cNvPicPr>
            <a:picLocks noChangeAspect="1" noChangeArrowheads="1"/>
          </p:cNvPicPr>
          <p:nvPr/>
        </p:nvPicPr>
        <p:blipFill>
          <a:blip r:embed="rId2"/>
          <a:srcRect/>
          <a:stretch>
            <a:fillRect/>
          </a:stretch>
        </p:blipFill>
        <p:spPr bwMode="auto">
          <a:xfrm>
            <a:off x="1279525" y="1343025"/>
            <a:ext cx="6719888" cy="4256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6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pPr eaLnBrk="1" hangingPunct="1"/>
            <a:r>
              <a:rPr lang="en-US" altLang="en-US" smtClean="0"/>
              <a:t>The Frequency of Words</a:t>
            </a:r>
          </a:p>
        </p:txBody>
      </p:sp>
      <p:sp>
        <p:nvSpPr>
          <p:cNvPr id="45059" name="Content Placeholder 2"/>
          <p:cNvSpPr>
            <a:spLocks noGrp="1" noChangeArrowheads="1"/>
          </p:cNvSpPr>
          <p:nvPr>
            <p:ph sz="quarter" idx="11"/>
          </p:nvPr>
        </p:nvSpPr>
        <p:spPr>
          <a:xfrm>
            <a:off x="622300" y="5603875"/>
            <a:ext cx="7899400" cy="947738"/>
          </a:xfrm>
        </p:spPr>
        <p:txBody>
          <a:bodyPr/>
          <a:lstStyle/>
          <a:p>
            <a:pPr eaLnBrk="1" hangingPunct="1"/>
            <a:r>
              <a:rPr lang="en-US" altLang="en-US" smtClean="0"/>
              <a:t>Method to display the dictionary</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70BAA483-E61E-4838-BF37-2E00F95000A7}"/>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5607" name="Picture 7">
            <a:extLst>
              <a:ext uri="{FF2B5EF4-FFF2-40B4-BE49-F238E27FC236}">
                <a16:creationId xmlns:a16="http://schemas.microsoft.com/office/drawing/2014/main" id="{666170CF-7EAD-48A3-80A7-DA3B32CE212B}"/>
              </a:ext>
            </a:extLst>
          </p:cNvPr>
          <p:cNvPicPr>
            <a:picLocks noChangeAspect="1" noChangeArrowheads="1"/>
          </p:cNvPicPr>
          <p:nvPr/>
        </p:nvPicPr>
        <p:blipFill>
          <a:blip r:embed="rId2"/>
          <a:srcRect/>
          <a:stretch>
            <a:fillRect/>
          </a:stretch>
        </p:blipFill>
        <p:spPr bwMode="auto">
          <a:xfrm>
            <a:off x="1023938" y="2305050"/>
            <a:ext cx="7410450" cy="2109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346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4"/>
          <p:cNvSpPr txBox="1">
            <a:spLocks noGrp="1"/>
          </p:cNvSpPr>
          <p:nvPr>
            <p:ph type="title"/>
          </p:nvPr>
        </p:nvSpPr>
        <p:spPr>
          <a:prstGeom prst="rect">
            <a:avLst/>
          </a:prstGeom>
        </p:spPr>
        <p:txBody>
          <a:bodyPr/>
          <a:lstStyle/>
          <a:p>
            <a:r>
              <a:t>Specifications for the ADT List</a:t>
            </a:r>
          </a:p>
        </p:txBody>
      </p:sp>
      <p:sp>
        <p:nvSpPr>
          <p:cNvPr id="55" name="Content Placeholder 6"/>
          <p:cNvSpPr txBox="1">
            <a:spLocks noGrp="1"/>
          </p:cNvSpPr>
          <p:nvPr>
            <p:ph type="body" idx="1"/>
          </p:nvPr>
        </p:nvSpPr>
        <p:spPr>
          <a:xfrm>
            <a:off x="400049" y="1295400"/>
            <a:ext cx="8229601" cy="5037339"/>
          </a:xfrm>
          <a:prstGeom prst="rect">
            <a:avLst/>
          </a:prstGeom>
        </p:spPr>
        <p:txBody>
          <a:bodyPr>
            <a:normAutofit fontScale="92500" lnSpcReduction="10000"/>
          </a:bodyPr>
          <a:lstStyle/>
          <a:p>
            <a:pPr marL="295656" indent="-197104" defTabSz="886968">
              <a:spcBef>
                <a:spcPts val="1600"/>
              </a:spcBef>
              <a:defRPr sz="2328" b="1">
                <a:latin typeface="Courier New"/>
                <a:ea typeface="Courier New"/>
                <a:cs typeface="Courier New"/>
                <a:sym typeface="Courier New"/>
              </a:defRPr>
            </a:pPr>
            <a:r>
              <a:rPr dirty="0"/>
              <a:t>add(</a:t>
            </a:r>
            <a:r>
              <a:rPr dirty="0" err="1"/>
              <a:t>newEntry</a:t>
            </a:r>
            <a:r>
              <a:rPr dirty="0"/>
              <a:t>)</a:t>
            </a:r>
          </a:p>
          <a:p>
            <a:pPr marL="295656" indent="-197104" defTabSz="886968">
              <a:spcBef>
                <a:spcPts val="1600"/>
              </a:spcBef>
              <a:defRPr sz="2328" b="1">
                <a:latin typeface="Courier New"/>
                <a:ea typeface="Courier New"/>
                <a:cs typeface="Courier New"/>
                <a:sym typeface="Courier New"/>
              </a:defRPr>
            </a:pPr>
            <a:r>
              <a:rPr dirty="0"/>
              <a:t>add(</a:t>
            </a:r>
            <a:r>
              <a:rPr dirty="0" err="1"/>
              <a:t>newPosition</a:t>
            </a:r>
            <a:r>
              <a:rPr dirty="0"/>
              <a:t>, </a:t>
            </a:r>
            <a:r>
              <a:rPr dirty="0" err="1"/>
              <a:t>newEntry</a:t>
            </a:r>
            <a:r>
              <a:rPr dirty="0"/>
              <a:t>)</a:t>
            </a:r>
          </a:p>
          <a:p>
            <a:pPr marL="295656" indent="-197104" defTabSz="886968">
              <a:spcBef>
                <a:spcPts val="1600"/>
              </a:spcBef>
              <a:defRPr sz="2328" b="1">
                <a:latin typeface="Courier New"/>
                <a:ea typeface="Courier New"/>
                <a:cs typeface="Courier New"/>
                <a:sym typeface="Courier New"/>
              </a:defRPr>
            </a:pPr>
            <a:r>
              <a:rPr dirty="0"/>
              <a:t>remove(</a:t>
            </a:r>
            <a:r>
              <a:rPr dirty="0" err="1"/>
              <a:t>givenPosition</a:t>
            </a:r>
            <a:r>
              <a:rPr dirty="0"/>
              <a:t>)</a:t>
            </a:r>
          </a:p>
          <a:p>
            <a:pPr marL="295656" indent="-197104" defTabSz="886968">
              <a:spcBef>
                <a:spcPts val="1600"/>
              </a:spcBef>
              <a:defRPr sz="2328" b="1">
                <a:latin typeface="Courier New"/>
                <a:ea typeface="Courier New"/>
                <a:cs typeface="Courier New"/>
                <a:sym typeface="Courier New"/>
              </a:defRPr>
            </a:pPr>
            <a:r>
              <a:rPr dirty="0"/>
              <a:t>clear()</a:t>
            </a:r>
          </a:p>
          <a:p>
            <a:pPr marL="295656" indent="-197104" defTabSz="886968">
              <a:spcBef>
                <a:spcPts val="1600"/>
              </a:spcBef>
              <a:defRPr sz="2328" b="1">
                <a:latin typeface="Courier New"/>
                <a:ea typeface="Courier New"/>
                <a:cs typeface="Courier New"/>
                <a:sym typeface="Courier New"/>
              </a:defRPr>
            </a:pPr>
            <a:r>
              <a:rPr dirty="0"/>
              <a:t>replace(</a:t>
            </a:r>
            <a:r>
              <a:rPr dirty="0" err="1"/>
              <a:t>givenPosition</a:t>
            </a:r>
            <a:r>
              <a:rPr dirty="0"/>
              <a:t>, </a:t>
            </a:r>
            <a:r>
              <a:rPr dirty="0" err="1"/>
              <a:t>newEntry</a:t>
            </a:r>
            <a:r>
              <a:rPr dirty="0"/>
              <a:t>)</a:t>
            </a:r>
          </a:p>
          <a:p>
            <a:pPr marL="295656" indent="-197104" defTabSz="886968">
              <a:spcBef>
                <a:spcPts val="1600"/>
              </a:spcBef>
              <a:defRPr sz="2328" b="1">
                <a:latin typeface="Courier New"/>
                <a:ea typeface="Courier New"/>
                <a:cs typeface="Courier New"/>
                <a:sym typeface="Courier New"/>
              </a:defRPr>
            </a:pPr>
            <a:r>
              <a:rPr dirty="0" err="1"/>
              <a:t>getEntry</a:t>
            </a:r>
            <a:r>
              <a:rPr dirty="0"/>
              <a:t>(</a:t>
            </a:r>
            <a:r>
              <a:rPr dirty="0" err="1"/>
              <a:t>givenPosition</a:t>
            </a:r>
            <a:r>
              <a:rPr dirty="0"/>
              <a:t>)</a:t>
            </a:r>
          </a:p>
          <a:p>
            <a:pPr marL="295656" indent="-197104" defTabSz="886968">
              <a:spcBef>
                <a:spcPts val="1600"/>
              </a:spcBef>
              <a:defRPr sz="2328" b="1">
                <a:latin typeface="Courier New"/>
                <a:ea typeface="Courier New"/>
                <a:cs typeface="Courier New"/>
                <a:sym typeface="Courier New"/>
              </a:defRPr>
            </a:pPr>
            <a:r>
              <a:rPr dirty="0" err="1"/>
              <a:t>toArray</a:t>
            </a:r>
            <a:r>
              <a:rPr dirty="0"/>
              <a:t>()</a:t>
            </a:r>
          </a:p>
          <a:p>
            <a:pPr marL="295656" indent="-197104" defTabSz="886968">
              <a:spcBef>
                <a:spcPts val="1600"/>
              </a:spcBef>
              <a:defRPr sz="2328" b="1">
                <a:latin typeface="Courier New"/>
                <a:ea typeface="Courier New"/>
                <a:cs typeface="Courier New"/>
                <a:sym typeface="Courier New"/>
              </a:defRPr>
            </a:pPr>
            <a:r>
              <a:rPr dirty="0"/>
              <a:t>contains(</a:t>
            </a:r>
            <a:r>
              <a:rPr dirty="0" err="1"/>
              <a:t>anEntry</a:t>
            </a:r>
            <a:r>
              <a:rPr dirty="0"/>
              <a:t>)</a:t>
            </a:r>
          </a:p>
          <a:p>
            <a:pPr marL="295656" indent="-197104" defTabSz="886968">
              <a:spcBef>
                <a:spcPts val="1600"/>
              </a:spcBef>
              <a:defRPr sz="2328" b="1">
                <a:latin typeface="Courier New"/>
                <a:ea typeface="Courier New"/>
                <a:cs typeface="Courier New"/>
                <a:sym typeface="Courier New"/>
              </a:defRPr>
            </a:pPr>
            <a:r>
              <a:rPr dirty="0" err="1"/>
              <a:t>getLength</a:t>
            </a:r>
            <a:r>
              <a:rPr dirty="0"/>
              <a:t>()</a:t>
            </a:r>
          </a:p>
          <a:p>
            <a:pPr marL="295656" indent="-197104" defTabSz="886968">
              <a:spcBef>
                <a:spcPts val="1600"/>
              </a:spcBef>
              <a:defRPr sz="2328" b="1">
                <a:latin typeface="Courier New"/>
                <a:ea typeface="Courier New"/>
                <a:cs typeface="Courier New"/>
                <a:sym typeface="Courier New"/>
              </a:defRPr>
            </a:pPr>
            <a:r>
              <a:rPr dirty="0" err="1"/>
              <a:t>isEmpty</a:t>
            </a:r>
            <a:r>
              <a:rPr dirty="0"/>
              <a:t>()</a:t>
            </a:r>
          </a:p>
        </p:txBody>
      </p:sp>
    </p:spTree>
    <p:extLst>
      <p:ext uri="{BB962C8B-B14F-4D97-AF65-F5344CB8AC3E}">
        <p14:creationId xmlns:p14="http://schemas.microsoft.com/office/powerpoint/2010/main" val="1072123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p>
            <a:pPr defTabSz="813816">
              <a:defRPr sz="3916"/>
            </a:pPr>
            <a:r>
              <a:t>Java Class Library: The Interface </a:t>
            </a:r>
            <a:r>
              <a:rPr>
                <a:latin typeface="Courier New"/>
                <a:ea typeface="Courier New"/>
                <a:cs typeface="Courier New"/>
                <a:sym typeface="Courier New"/>
              </a:rPr>
              <a:t>Map</a:t>
            </a:r>
          </a:p>
        </p:txBody>
      </p:sp>
      <p:sp>
        <p:nvSpPr>
          <p:cNvPr id="167" name="Content Placeholder 2"/>
          <p:cNvSpPr txBox="1">
            <a:spLocks noGrp="1"/>
          </p:cNvSpPr>
          <p:nvPr>
            <p:ph type="body" sz="quarter" idx="1"/>
          </p:nvPr>
        </p:nvSpPr>
        <p:spPr>
          <a:xfrm>
            <a:off x="457200" y="5161239"/>
            <a:ext cx="8419356" cy="1250777"/>
          </a:xfrm>
          <a:prstGeom prst="rect">
            <a:avLst/>
          </a:prstGeom>
        </p:spPr>
        <p:txBody>
          <a:bodyPr>
            <a:normAutofit lnSpcReduction="10000"/>
          </a:bodyPr>
          <a:lstStyle/>
          <a:p>
            <a:pPr defTabSz="612648">
              <a:defRPr sz="2412"/>
            </a:pPr>
            <a:r>
              <a:t>Method headers for a selection of methods in </a:t>
            </a:r>
            <a:r>
              <a:rPr>
                <a:latin typeface="Courier New"/>
                <a:ea typeface="Courier New"/>
                <a:cs typeface="Courier New"/>
                <a:sym typeface="Courier New"/>
              </a:rPr>
              <a:t>Map</a:t>
            </a:r>
          </a:p>
          <a:p>
            <a:pPr defTabSz="612648">
              <a:defRPr sz="2412"/>
            </a:pPr>
            <a:r>
              <a:t>Highlighted methods differ from our method implementations.</a:t>
            </a:r>
          </a:p>
        </p:txBody>
      </p:sp>
      <p:sp>
        <p:nvSpPr>
          <p:cNvPr id="168" name="public V put(K key, V value);…"/>
          <p:cNvSpPr txBox="1"/>
          <p:nvPr/>
        </p:nvSpPr>
        <p:spPr>
          <a:xfrm>
            <a:off x="775971" y="1219224"/>
            <a:ext cx="5563417" cy="3317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R="2105025" algn="just" defTabSz="457200">
              <a:spcBef>
                <a:spcPts val="600"/>
              </a:spcBef>
              <a:defRPr sz="1700">
                <a:solidFill>
                  <a:srgbClr val="2F2A2B"/>
                </a:solidFill>
                <a:latin typeface="Menlo"/>
                <a:ea typeface="Menlo"/>
                <a:cs typeface="Menlo"/>
                <a:sym typeface="Menlo"/>
              </a:defRPr>
            </a:pPr>
            <a:r>
              <a:rPr b="1"/>
              <a:t>public </a:t>
            </a:r>
            <a:r>
              <a:t>V </a:t>
            </a:r>
            <a:r>
              <a:rPr>
                <a:solidFill>
                  <a:srgbClr val="941100"/>
                </a:solidFill>
              </a:rPr>
              <a:t>put</a:t>
            </a:r>
            <a:r>
              <a:t>(K key, V value); </a:t>
            </a:r>
          </a:p>
          <a:p>
            <a:pPr marR="2105025" algn="just" defTabSz="457200">
              <a:spcBef>
                <a:spcPts val="600"/>
              </a:spcBef>
              <a:defRPr sz="1700">
                <a:solidFill>
                  <a:srgbClr val="2F2A2B"/>
                </a:solidFill>
                <a:latin typeface="Menlo"/>
                <a:ea typeface="Menlo"/>
                <a:cs typeface="Menlo"/>
                <a:sym typeface="Menlo"/>
              </a:defRPr>
            </a:pPr>
            <a:r>
              <a:rPr b="1"/>
              <a:t>public </a:t>
            </a:r>
            <a:r>
              <a:t>V remove (</a:t>
            </a:r>
            <a:r>
              <a:rPr>
                <a:solidFill>
                  <a:srgbClr val="941100"/>
                </a:solidFill>
              </a:rPr>
              <a:t>Object</a:t>
            </a:r>
            <a:r>
              <a:t> key); </a:t>
            </a:r>
          </a:p>
          <a:p>
            <a:pPr marR="2105025" algn="just" defTabSz="457200">
              <a:spcBef>
                <a:spcPts val="600"/>
              </a:spcBef>
              <a:defRPr sz="1700">
                <a:solidFill>
                  <a:srgbClr val="2F2A2B"/>
                </a:solidFill>
                <a:latin typeface="Menlo"/>
                <a:ea typeface="Menlo"/>
                <a:cs typeface="Menlo"/>
                <a:sym typeface="Menlo"/>
              </a:defRPr>
            </a:pPr>
            <a:r>
              <a:rPr b="1"/>
              <a:t>public </a:t>
            </a:r>
            <a:r>
              <a:t>V </a:t>
            </a:r>
            <a:r>
              <a:rPr>
                <a:solidFill>
                  <a:srgbClr val="941100"/>
                </a:solidFill>
              </a:rPr>
              <a:t>get(Object</a:t>
            </a:r>
            <a:r>
              <a:t> key);</a:t>
            </a:r>
            <a:endParaRPr>
              <a:solidFill>
                <a:srgbClr val="000000"/>
              </a:solidFill>
            </a:endParaRPr>
          </a:p>
          <a:p>
            <a:pPr algn="just" defTabSz="457200">
              <a:spcBef>
                <a:spcPts val="600"/>
              </a:spcBef>
              <a:defRPr sz="1700">
                <a:solidFill>
                  <a:srgbClr val="2F2A2B"/>
                </a:solidFill>
                <a:latin typeface="Menlo"/>
                <a:ea typeface="Menlo"/>
                <a:cs typeface="Menlo"/>
                <a:sym typeface="Menlo"/>
              </a:defRPr>
            </a:pPr>
            <a:r>
              <a:rPr b="1"/>
              <a:t>public boolean </a:t>
            </a:r>
            <a:r>
              <a:rPr>
                <a:solidFill>
                  <a:srgbClr val="941100"/>
                </a:solidFill>
              </a:rPr>
              <a:t>containsKey(Object</a:t>
            </a:r>
            <a:r>
              <a:t> key);</a:t>
            </a:r>
            <a:endParaRPr>
              <a:solidFill>
                <a:srgbClr val="000000"/>
              </a:solidFill>
            </a:endParaRPr>
          </a:p>
          <a:p>
            <a:pPr algn="just" defTabSz="457200">
              <a:spcBef>
                <a:spcPts val="600"/>
              </a:spcBef>
              <a:defRPr sz="1700">
                <a:solidFill>
                  <a:srgbClr val="2F2A2B"/>
                </a:solidFill>
                <a:latin typeface="Menlo"/>
                <a:ea typeface="Menlo"/>
                <a:cs typeface="Menlo"/>
                <a:sym typeface="Menlo"/>
              </a:defRPr>
            </a:pPr>
            <a:r>
              <a:rPr b="1">
                <a:solidFill>
                  <a:srgbClr val="941100"/>
                </a:solidFill>
              </a:rPr>
              <a:t>public boolean</a:t>
            </a:r>
            <a:r>
              <a:rPr b="1"/>
              <a:t> </a:t>
            </a:r>
            <a:r>
              <a:rPr>
                <a:solidFill>
                  <a:srgbClr val="941100"/>
                </a:solidFill>
              </a:rPr>
              <a:t>containsKey(Object</a:t>
            </a:r>
            <a:r>
              <a:t> value);</a:t>
            </a:r>
            <a:endParaRPr>
              <a:solidFill>
                <a:srgbClr val="000000"/>
              </a:solidFill>
            </a:endParaRPr>
          </a:p>
          <a:p>
            <a:pPr defTabSz="457200">
              <a:spcBef>
                <a:spcPts val="600"/>
              </a:spcBef>
              <a:defRPr sz="1700">
                <a:solidFill>
                  <a:srgbClr val="2F2A2B"/>
                </a:solidFill>
                <a:latin typeface="Menlo"/>
                <a:ea typeface="Menlo"/>
                <a:cs typeface="Menlo"/>
                <a:sym typeface="Menlo"/>
              </a:defRPr>
            </a:pPr>
            <a:r>
              <a:rPr b="1">
                <a:solidFill>
                  <a:srgbClr val="941100"/>
                </a:solidFill>
              </a:rPr>
              <a:t>public</a:t>
            </a:r>
            <a:r>
              <a:rPr b="1"/>
              <a:t> </a:t>
            </a:r>
            <a:r>
              <a:rPr>
                <a:solidFill>
                  <a:srgbClr val="941100"/>
                </a:solidFill>
              </a:rPr>
              <a:t>Set&lt;K&gt; keySet()</a:t>
            </a:r>
            <a:r>
              <a:t>;</a:t>
            </a:r>
            <a:endParaRPr>
              <a:solidFill>
                <a:srgbClr val="000000"/>
              </a:solidFill>
            </a:endParaRPr>
          </a:p>
          <a:p>
            <a:pPr marR="1934210" defTabSz="457200">
              <a:spcBef>
                <a:spcPts val="600"/>
              </a:spcBef>
              <a:defRPr sz="1700">
                <a:solidFill>
                  <a:srgbClr val="2F2A2B"/>
                </a:solidFill>
                <a:latin typeface="Menlo"/>
                <a:ea typeface="Menlo"/>
                <a:cs typeface="Menlo"/>
                <a:sym typeface="Menlo"/>
              </a:defRPr>
            </a:pPr>
            <a:r>
              <a:rPr b="1">
                <a:solidFill>
                  <a:srgbClr val="941100"/>
                </a:solidFill>
              </a:rPr>
              <a:t>public </a:t>
            </a:r>
            <a:r>
              <a:rPr>
                <a:solidFill>
                  <a:srgbClr val="941100"/>
                </a:solidFill>
              </a:rPr>
              <a:t>Collection&lt;V&gt; values()</a:t>
            </a:r>
            <a:r>
              <a:t>; </a:t>
            </a:r>
          </a:p>
          <a:p>
            <a:pPr marR="1934210" defTabSz="457200">
              <a:spcBef>
                <a:spcPts val="600"/>
              </a:spcBef>
              <a:defRPr sz="1700">
                <a:solidFill>
                  <a:srgbClr val="2F2A2B"/>
                </a:solidFill>
                <a:latin typeface="Menlo"/>
                <a:ea typeface="Menlo"/>
                <a:cs typeface="Menlo"/>
                <a:sym typeface="Menlo"/>
              </a:defRPr>
            </a:pPr>
            <a:r>
              <a:rPr b="1"/>
              <a:t>public boolean </a:t>
            </a:r>
            <a:r>
              <a:t>isEmpty(); </a:t>
            </a:r>
          </a:p>
          <a:p>
            <a:pPr marR="1934210" defTabSz="457200">
              <a:spcBef>
                <a:spcPts val="600"/>
              </a:spcBef>
              <a:defRPr sz="1700">
                <a:solidFill>
                  <a:srgbClr val="2F2A2B"/>
                </a:solidFill>
                <a:latin typeface="Menlo"/>
                <a:ea typeface="Menlo"/>
                <a:cs typeface="Menlo"/>
                <a:sym typeface="Menlo"/>
              </a:defRPr>
            </a:pPr>
            <a:r>
              <a:rPr b="1"/>
              <a:t>public int </a:t>
            </a:r>
            <a:r>
              <a:rPr>
                <a:solidFill>
                  <a:srgbClr val="941100"/>
                </a:solidFill>
              </a:rPr>
              <a:t>size</a:t>
            </a:r>
            <a:r>
              <a:t>();</a:t>
            </a:r>
            <a:endParaRPr>
              <a:solidFill>
                <a:srgbClr val="000000"/>
              </a:solidFill>
            </a:endParaRPr>
          </a:p>
          <a:p>
            <a:pPr defTabSz="457200">
              <a:spcBef>
                <a:spcPts val="600"/>
              </a:spcBef>
              <a:defRPr sz="1700" b="1">
                <a:solidFill>
                  <a:srgbClr val="2F2A2B"/>
                </a:solidFill>
                <a:latin typeface="Menlo"/>
                <a:ea typeface="Menlo"/>
                <a:cs typeface="Menlo"/>
                <a:sym typeface="Menlo"/>
              </a:defRPr>
            </a:pPr>
            <a:r>
              <a:t>public void </a:t>
            </a:r>
            <a:r>
              <a:rPr b="0"/>
              <a:t>clear();</a:t>
            </a:r>
          </a:p>
        </p:txBody>
      </p:sp>
    </p:spTree>
    <p:extLst>
      <p:ext uri="{BB962C8B-B14F-4D97-AF65-F5344CB8AC3E}">
        <p14:creationId xmlns:p14="http://schemas.microsoft.com/office/powerpoint/2010/main" val="361469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lstStyle/>
          <a:p>
            <a:r>
              <a:t>Array-Based Dictionaries</a:t>
            </a:r>
          </a:p>
        </p:txBody>
      </p:sp>
      <p:sp>
        <p:nvSpPr>
          <p:cNvPr id="50" name="FIGURE 21-1 Two possible ways to use arrays to represent the entries in a dictionary"/>
          <p:cNvSpPr txBox="1">
            <a:spLocks noGrp="1"/>
          </p:cNvSpPr>
          <p:nvPr>
            <p:ph type="body" sz="quarter" idx="1"/>
          </p:nvPr>
        </p:nvSpPr>
        <p:spPr>
          <a:xfrm>
            <a:off x="457200" y="5604201"/>
            <a:ext cx="8229600" cy="807815"/>
          </a:xfrm>
          <a:prstGeom prst="rect">
            <a:avLst/>
          </a:prstGeom>
        </p:spPr>
        <p:txBody>
          <a:bodyPr/>
          <a:lstStyle>
            <a:lvl1pPr defTabSz="448055">
              <a:defRPr sz="2156"/>
            </a:lvl1pPr>
          </a:lstStyle>
          <a:p>
            <a:r>
              <a:t>FIGURE 21-1 Two possible ways to use arrays to represent the entries in a dictionary</a:t>
            </a:r>
          </a:p>
        </p:txBody>
      </p:sp>
      <p:pic>
        <p:nvPicPr>
          <p:cNvPr id="51" name="An array of objects the encapsulate each search key and corresponding value" descr="An array of objects the encapsulate each search key and corresponding value"/>
          <p:cNvPicPr>
            <a:picLocks noChangeAspect="1"/>
          </p:cNvPicPr>
          <p:nvPr/>
        </p:nvPicPr>
        <p:blipFill>
          <a:blip r:embed="rId2">
            <a:extLst/>
          </a:blip>
          <a:stretch>
            <a:fillRect/>
          </a:stretch>
        </p:blipFill>
        <p:spPr>
          <a:xfrm>
            <a:off x="352894" y="1047401"/>
            <a:ext cx="4337888" cy="3910619"/>
          </a:xfrm>
          <a:prstGeom prst="rect">
            <a:avLst/>
          </a:prstGeom>
          <a:ln w="12700">
            <a:miter lim="400000"/>
          </a:ln>
        </p:spPr>
      </p:pic>
      <p:pic>
        <p:nvPicPr>
          <p:cNvPr id="52" name="Two arrays in parallel, one of search keys and one of values." descr="Two arrays in parallel, one of search keys and one of values."/>
          <p:cNvPicPr>
            <a:picLocks noChangeAspect="1"/>
          </p:cNvPicPr>
          <p:nvPr/>
        </p:nvPicPr>
        <p:blipFill>
          <a:blip r:embed="rId3">
            <a:extLst/>
          </a:blip>
          <a:stretch>
            <a:fillRect/>
          </a:stretch>
        </p:blipFill>
        <p:spPr>
          <a:xfrm>
            <a:off x="5138328" y="933101"/>
            <a:ext cx="3226520" cy="4671101"/>
          </a:xfrm>
          <a:prstGeom prst="rect">
            <a:avLst/>
          </a:prstGeom>
          <a:ln w="12700">
            <a:miter lim="400000"/>
          </a:ln>
        </p:spPr>
      </p:pic>
    </p:spTree>
    <p:extLst>
      <p:ext uri="{BB962C8B-B14F-4D97-AF65-F5344CB8AC3E}">
        <p14:creationId xmlns:p14="http://schemas.microsoft.com/office/powerpoint/2010/main" val="1591258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p:nvPr>
        </p:nvSpPr>
        <p:spPr/>
        <p:txBody>
          <a:bodyPr/>
          <a:lstStyle/>
          <a:p>
            <a:pPr eaLnBrk="1" hangingPunct="1"/>
            <a:r>
              <a:rPr lang="en-US" altLang="en-US" smtClean="0"/>
              <a:t>Array-Based Implementations</a:t>
            </a:r>
          </a:p>
        </p:txBody>
      </p:sp>
      <p:sp>
        <p:nvSpPr>
          <p:cNvPr id="50179" name="Content Placeholder 2"/>
          <p:cNvSpPr>
            <a:spLocks noGrp="1" noChangeArrowheads="1"/>
          </p:cNvSpPr>
          <p:nvPr>
            <p:ph type="body" sz="quarter" idx="11"/>
          </p:nvPr>
        </p:nvSpPr>
        <p:spPr>
          <a:xfrm>
            <a:off x="622300" y="5278438"/>
            <a:ext cx="7899400" cy="919162"/>
          </a:xfrm>
        </p:spPr>
        <p:txBody>
          <a:bodyPr/>
          <a:lstStyle/>
          <a:p>
            <a:pPr eaLnBrk="1" hangingPunct="1"/>
            <a:r>
              <a:rPr lang="en-US" altLang="en-US" smtClean="0"/>
              <a:t>LISTING 20-1 The class </a:t>
            </a:r>
            <a:r>
              <a:rPr lang="en-US" altLang="en-US" b="1" smtClean="0">
                <a:solidFill>
                  <a:srgbClr val="0070C0"/>
                </a:solidFill>
                <a:latin typeface="Courier New" panose="02070309020205020404" pitchFamily="49" charset="0"/>
                <a:cs typeface="Courier New" panose="02070309020205020404" pitchFamily="49" charset="0"/>
              </a:rPr>
              <a:t>ArrayDictionary</a:t>
            </a:r>
            <a:r>
              <a:rPr lang="en-US" altLang="en-US" smtClean="0"/>
              <a:t> and </a:t>
            </a:r>
            <a:br>
              <a:rPr lang="en-US" altLang="en-US" smtClean="0"/>
            </a:br>
            <a:r>
              <a:rPr lang="en-US" altLang="en-US" smtClean="0"/>
              <a:t>its private inner class </a:t>
            </a:r>
            <a:r>
              <a:rPr lang="en-US" altLang="en-US" b="1" smtClean="0">
                <a:solidFill>
                  <a:srgbClr val="0070C0"/>
                </a:solidFill>
                <a:latin typeface="Courier New" panose="02070309020205020404" pitchFamily="49" charset="0"/>
                <a:cs typeface="Courier New" panose="02070309020205020404" pitchFamily="49" charset="0"/>
              </a:rPr>
              <a:t>Entry</a:t>
            </a:r>
          </a:p>
        </p:txBody>
      </p:sp>
      <p:sp>
        <p:nvSpPr>
          <p:cNvPr id="4" name="Footer Placeholder 3">
            <a:extLst>
              <a:ext uri="{FF2B5EF4-FFF2-40B4-BE49-F238E27FC236}">
                <a16:creationId xmlns:a16="http://schemas.microsoft.com/office/drawing/2014/main" id="{44897C11-CACB-47A3-8888-EE30EE3A644A}"/>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8199" name="Picture 7">
            <a:extLst>
              <a:ext uri="{FF2B5EF4-FFF2-40B4-BE49-F238E27FC236}">
                <a16:creationId xmlns:a16="http://schemas.microsoft.com/office/drawing/2014/main" id="{6F834FEE-5A2D-4C73-B180-7186D403BDF1}"/>
              </a:ext>
            </a:extLst>
          </p:cNvPr>
          <p:cNvPicPr>
            <a:picLocks noChangeAspect="1" noChangeArrowheads="1"/>
          </p:cNvPicPr>
          <p:nvPr/>
        </p:nvPicPr>
        <p:blipFill>
          <a:blip r:embed="rId2"/>
          <a:srcRect/>
          <a:stretch>
            <a:fillRect/>
          </a:stretch>
        </p:blipFill>
        <p:spPr bwMode="auto">
          <a:xfrm>
            <a:off x="1646238" y="1422400"/>
            <a:ext cx="5900737" cy="3576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051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p:txBody>
          <a:bodyPr/>
          <a:lstStyle/>
          <a:p>
            <a:pPr eaLnBrk="1" hangingPunct="1"/>
            <a:r>
              <a:rPr lang="en-US" altLang="en-US" smtClean="0"/>
              <a:t>Array-Based Implementations</a:t>
            </a:r>
          </a:p>
        </p:txBody>
      </p:sp>
      <p:sp>
        <p:nvSpPr>
          <p:cNvPr id="51203" name="Content Placeholder 2"/>
          <p:cNvSpPr>
            <a:spLocks noGrp="1" noChangeArrowheads="1"/>
          </p:cNvSpPr>
          <p:nvPr>
            <p:ph type="body" sz="quarter" idx="11"/>
          </p:nvPr>
        </p:nvSpPr>
        <p:spPr>
          <a:xfrm>
            <a:off x="622300" y="5278438"/>
            <a:ext cx="7899400" cy="919162"/>
          </a:xfrm>
        </p:spPr>
        <p:txBody>
          <a:bodyPr/>
          <a:lstStyle/>
          <a:p>
            <a:pPr eaLnBrk="1" hangingPunct="1"/>
            <a:r>
              <a:rPr lang="en-US" altLang="en-US" smtClean="0"/>
              <a:t>LISTING 20-1 The class </a:t>
            </a:r>
            <a:r>
              <a:rPr lang="en-US" altLang="en-US" b="1" smtClean="0">
                <a:solidFill>
                  <a:srgbClr val="0070C0"/>
                </a:solidFill>
                <a:latin typeface="Courier New" panose="02070309020205020404" pitchFamily="49" charset="0"/>
                <a:cs typeface="Courier New" panose="02070309020205020404" pitchFamily="49" charset="0"/>
              </a:rPr>
              <a:t>ArrayDictionary</a:t>
            </a:r>
            <a:r>
              <a:rPr lang="en-US" altLang="en-US" smtClean="0"/>
              <a:t> and </a:t>
            </a:r>
            <a:br>
              <a:rPr lang="en-US" altLang="en-US" smtClean="0"/>
            </a:br>
            <a:r>
              <a:rPr lang="en-US" altLang="en-US" smtClean="0"/>
              <a:t>its private inner class </a:t>
            </a:r>
            <a:r>
              <a:rPr lang="en-US" altLang="en-US" b="1" smtClean="0">
                <a:solidFill>
                  <a:srgbClr val="0070C0"/>
                </a:solidFill>
                <a:latin typeface="Courier New" panose="02070309020205020404" pitchFamily="49" charset="0"/>
                <a:cs typeface="Courier New" panose="02070309020205020404" pitchFamily="49" charset="0"/>
              </a:rPr>
              <a:t>Entry</a:t>
            </a:r>
          </a:p>
        </p:txBody>
      </p:sp>
      <p:sp>
        <p:nvSpPr>
          <p:cNvPr id="4" name="Footer Placeholder 3">
            <a:extLst>
              <a:ext uri="{FF2B5EF4-FFF2-40B4-BE49-F238E27FC236}">
                <a16:creationId xmlns:a16="http://schemas.microsoft.com/office/drawing/2014/main" id="{EF2047C8-BC54-4005-AFB5-E67AA83091A9}"/>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5298" name="Picture 2">
            <a:extLst>
              <a:ext uri="{FF2B5EF4-FFF2-40B4-BE49-F238E27FC236}">
                <a16:creationId xmlns:a16="http://schemas.microsoft.com/office/drawing/2014/main" id="{5C0E264F-FD43-492D-BDB5-9ED5BF60223A}"/>
              </a:ext>
            </a:extLst>
          </p:cNvPr>
          <p:cNvPicPr>
            <a:picLocks noChangeAspect="1" noChangeArrowheads="1"/>
          </p:cNvPicPr>
          <p:nvPr/>
        </p:nvPicPr>
        <p:blipFill>
          <a:blip r:embed="rId2"/>
          <a:srcRect/>
          <a:stretch>
            <a:fillRect/>
          </a:stretch>
        </p:blipFill>
        <p:spPr bwMode="auto">
          <a:xfrm>
            <a:off x="1566863" y="1271588"/>
            <a:ext cx="6010275" cy="3924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7986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p:txBody>
          <a:bodyPr/>
          <a:lstStyle/>
          <a:p>
            <a:pPr eaLnBrk="1" hangingPunct="1"/>
            <a:r>
              <a:rPr lang="en-US" altLang="en-US" smtClean="0"/>
              <a:t>Array-Based Implementations</a:t>
            </a:r>
          </a:p>
        </p:txBody>
      </p:sp>
      <p:sp>
        <p:nvSpPr>
          <p:cNvPr id="52227" name="Content Placeholder 2"/>
          <p:cNvSpPr>
            <a:spLocks noGrp="1" noChangeArrowheads="1"/>
          </p:cNvSpPr>
          <p:nvPr>
            <p:ph type="body" sz="quarter" idx="11"/>
          </p:nvPr>
        </p:nvSpPr>
        <p:spPr>
          <a:xfrm>
            <a:off x="622300" y="5278438"/>
            <a:ext cx="7899400" cy="919162"/>
          </a:xfrm>
        </p:spPr>
        <p:txBody>
          <a:bodyPr/>
          <a:lstStyle/>
          <a:p>
            <a:pPr eaLnBrk="1" hangingPunct="1"/>
            <a:r>
              <a:rPr lang="en-US" altLang="en-US" smtClean="0"/>
              <a:t>LISTING 20-1 The class </a:t>
            </a:r>
            <a:r>
              <a:rPr lang="en-US" altLang="en-US" b="1" smtClean="0">
                <a:solidFill>
                  <a:srgbClr val="0070C0"/>
                </a:solidFill>
                <a:latin typeface="Courier New" panose="02070309020205020404" pitchFamily="49" charset="0"/>
                <a:cs typeface="Courier New" panose="02070309020205020404" pitchFamily="49" charset="0"/>
              </a:rPr>
              <a:t>ArrayDictionary</a:t>
            </a:r>
            <a:r>
              <a:rPr lang="en-US" altLang="en-US" smtClean="0"/>
              <a:t> and </a:t>
            </a:r>
            <a:br>
              <a:rPr lang="en-US" altLang="en-US" smtClean="0"/>
            </a:br>
            <a:r>
              <a:rPr lang="en-US" altLang="en-US" smtClean="0"/>
              <a:t>its private inner class </a:t>
            </a:r>
            <a:r>
              <a:rPr lang="en-US" altLang="en-US" b="1" smtClean="0">
                <a:solidFill>
                  <a:srgbClr val="0070C0"/>
                </a:solidFill>
                <a:latin typeface="Courier New" panose="02070309020205020404" pitchFamily="49" charset="0"/>
                <a:cs typeface="Courier New" panose="02070309020205020404" pitchFamily="49" charset="0"/>
              </a:rPr>
              <a:t>Entry</a:t>
            </a:r>
          </a:p>
        </p:txBody>
      </p:sp>
      <p:sp>
        <p:nvSpPr>
          <p:cNvPr id="4" name="Footer Placeholder 3">
            <a:extLst>
              <a:ext uri="{FF2B5EF4-FFF2-40B4-BE49-F238E27FC236}">
                <a16:creationId xmlns:a16="http://schemas.microsoft.com/office/drawing/2014/main" id="{8D661CE2-7A34-4DCA-82C4-35CFCF93F904}"/>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6322" name="Picture 2">
            <a:extLst>
              <a:ext uri="{FF2B5EF4-FFF2-40B4-BE49-F238E27FC236}">
                <a16:creationId xmlns:a16="http://schemas.microsoft.com/office/drawing/2014/main" id="{15225C14-EC2A-4980-9217-4F620DF0CE76}"/>
              </a:ext>
            </a:extLst>
          </p:cNvPr>
          <p:cNvPicPr>
            <a:picLocks noChangeAspect="1" noChangeArrowheads="1"/>
          </p:cNvPicPr>
          <p:nvPr/>
        </p:nvPicPr>
        <p:blipFill rotWithShape="1">
          <a:blip r:embed="rId2"/>
          <a:srcRect b="2304"/>
          <a:stretch/>
        </p:blipFill>
        <p:spPr bwMode="auto">
          <a:xfrm>
            <a:off x="2290763" y="1924050"/>
            <a:ext cx="4562475" cy="294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1393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p:txBody>
          <a:bodyPr/>
          <a:lstStyle/>
          <a:p>
            <a:pPr eaLnBrk="1" hangingPunct="1"/>
            <a:r>
              <a:rPr lang="en-US" altLang="en-US" smtClean="0"/>
              <a:t>Array-Based Implementations</a:t>
            </a:r>
          </a:p>
        </p:txBody>
      </p:sp>
      <p:sp>
        <p:nvSpPr>
          <p:cNvPr id="53251" name="Content Placeholder 2"/>
          <p:cNvSpPr>
            <a:spLocks noGrp="1" noChangeArrowheads="1"/>
          </p:cNvSpPr>
          <p:nvPr>
            <p:ph type="body" sz="quarter" idx="11"/>
          </p:nvPr>
        </p:nvSpPr>
        <p:spPr/>
        <p:txBody>
          <a:bodyPr/>
          <a:lstStyle/>
          <a:p>
            <a:pPr eaLnBrk="1" hangingPunct="1"/>
            <a:r>
              <a:rPr lang="en-US" altLang="en-US" smtClean="0"/>
              <a:t>Algorithm to add an entry.</a:t>
            </a:r>
          </a:p>
        </p:txBody>
      </p:sp>
      <p:sp>
        <p:nvSpPr>
          <p:cNvPr id="4" name="Footer Placeholder 3">
            <a:extLst>
              <a:ext uri="{FF2B5EF4-FFF2-40B4-BE49-F238E27FC236}">
                <a16:creationId xmlns:a16="http://schemas.microsoft.com/office/drawing/2014/main" id="{09C5A241-DCE2-4A21-92C3-7D32CD88CD19}"/>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9223" name="Picture 7">
            <a:extLst>
              <a:ext uri="{FF2B5EF4-FFF2-40B4-BE49-F238E27FC236}">
                <a16:creationId xmlns:a16="http://schemas.microsoft.com/office/drawing/2014/main" id="{9FE91ED0-CAFF-42CC-90A7-15681EC31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574" y="1816608"/>
            <a:ext cx="5844479" cy="3182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3851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p:txBody>
          <a:bodyPr/>
          <a:lstStyle/>
          <a:p>
            <a:pPr eaLnBrk="1" hangingPunct="1"/>
            <a:r>
              <a:rPr lang="en-US" altLang="en-US" smtClean="0"/>
              <a:t>Array-Based Implementations</a:t>
            </a:r>
          </a:p>
        </p:txBody>
      </p:sp>
      <p:sp>
        <p:nvSpPr>
          <p:cNvPr id="54275" name="Content Placeholder 2"/>
          <p:cNvSpPr>
            <a:spLocks noGrp="1" noChangeArrowheads="1"/>
          </p:cNvSpPr>
          <p:nvPr>
            <p:ph type="body" sz="quarter" idx="11"/>
          </p:nvPr>
        </p:nvSpPr>
        <p:spPr/>
        <p:txBody>
          <a:bodyPr/>
          <a:lstStyle/>
          <a:p>
            <a:pPr eaLnBrk="1" hangingPunct="1"/>
            <a:r>
              <a:rPr lang="en-US" altLang="en-US" smtClean="0"/>
              <a:t>Algorithm to add an entry.</a:t>
            </a:r>
          </a:p>
        </p:txBody>
      </p:sp>
      <p:sp>
        <p:nvSpPr>
          <p:cNvPr id="4" name="Footer Placeholder 3">
            <a:extLst>
              <a:ext uri="{FF2B5EF4-FFF2-40B4-BE49-F238E27FC236}">
                <a16:creationId xmlns:a16="http://schemas.microsoft.com/office/drawing/2014/main" id="{DA83DE71-9CFD-4405-9446-C0F236B3C1AA}"/>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9223" name="Picture 7">
            <a:extLst>
              <a:ext uri="{FF2B5EF4-FFF2-40B4-BE49-F238E27FC236}">
                <a16:creationId xmlns:a16="http://schemas.microsoft.com/office/drawing/2014/main" id="{2C22DCA0-BEDC-4731-BF39-B26A70BD4ADF}"/>
              </a:ext>
            </a:extLst>
          </p:cNvPr>
          <p:cNvPicPr>
            <a:picLocks noChangeAspect="1" noChangeArrowheads="1"/>
          </p:cNvPicPr>
          <p:nvPr/>
        </p:nvPicPr>
        <p:blipFill>
          <a:blip r:embed="rId2"/>
          <a:srcRect/>
          <a:stretch>
            <a:fillRect/>
          </a:stretch>
        </p:blipFill>
        <p:spPr bwMode="auto">
          <a:xfrm>
            <a:off x="1611313" y="1816100"/>
            <a:ext cx="5843587" cy="3182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938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p:cNvSpPr txBox="1">
            <a:spLocks noGrp="1"/>
          </p:cNvSpPr>
          <p:nvPr>
            <p:ph type="title"/>
          </p:nvPr>
        </p:nvSpPr>
        <p:spPr>
          <a:xfrm>
            <a:off x="249435" y="-1"/>
            <a:ext cx="8768210" cy="807816"/>
          </a:xfrm>
          <a:prstGeom prst="rect">
            <a:avLst/>
          </a:prstGeom>
        </p:spPr>
        <p:txBody>
          <a:bodyPr/>
          <a:lstStyle>
            <a:lvl1pPr defTabSz="813816">
              <a:defRPr sz="3916"/>
            </a:lvl1pPr>
          </a:lstStyle>
          <a:p>
            <a:r>
              <a:t>Unsorted Array-Based Implementations</a:t>
            </a:r>
          </a:p>
        </p:txBody>
      </p:sp>
      <p:sp>
        <p:nvSpPr>
          <p:cNvPr id="67" name="FIGURE 21-2 Adding a new entry to an unsorted array-based dictionary"/>
          <p:cNvSpPr txBox="1">
            <a:spLocks noGrp="1"/>
          </p:cNvSpPr>
          <p:nvPr>
            <p:ph type="body" sz="quarter" idx="1"/>
          </p:nvPr>
        </p:nvSpPr>
        <p:spPr>
          <a:xfrm>
            <a:off x="443971" y="5848708"/>
            <a:ext cx="8229601" cy="581001"/>
          </a:xfrm>
          <a:prstGeom prst="rect">
            <a:avLst/>
          </a:prstGeom>
        </p:spPr>
        <p:txBody>
          <a:bodyPr>
            <a:normAutofit fontScale="92500"/>
          </a:bodyPr>
          <a:lstStyle>
            <a:lvl1pPr defTabSz="420623">
              <a:defRPr sz="2024"/>
            </a:lvl1pPr>
          </a:lstStyle>
          <a:p>
            <a:r>
              <a:t>FIGURE 21-2 Adding a new entry to an unsorted array-based dictionary</a:t>
            </a:r>
          </a:p>
        </p:txBody>
      </p:sp>
      <p:pic>
        <p:nvPicPr>
          <p:cNvPr id="68" name="A figure displays an unsorted array where new entries can be added after all the other entries. &#10;" descr="A figure displays an unsorted array where new entries can be added after all the other entries. "/>
          <p:cNvPicPr>
            <a:picLocks noChangeAspect="1"/>
          </p:cNvPicPr>
          <p:nvPr/>
        </p:nvPicPr>
        <p:blipFill>
          <a:blip r:embed="rId2">
            <a:extLst/>
          </a:blip>
          <a:stretch>
            <a:fillRect/>
          </a:stretch>
        </p:blipFill>
        <p:spPr>
          <a:xfrm>
            <a:off x="758183" y="2512337"/>
            <a:ext cx="7516904" cy="1949027"/>
          </a:xfrm>
          <a:prstGeom prst="rect">
            <a:avLst/>
          </a:prstGeom>
          <a:ln w="12700">
            <a:miter lim="400000"/>
          </a:ln>
        </p:spPr>
      </p:pic>
    </p:spTree>
    <p:extLst>
      <p:ext uri="{BB962C8B-B14F-4D97-AF65-F5344CB8AC3E}">
        <p14:creationId xmlns:p14="http://schemas.microsoft.com/office/powerpoint/2010/main" val="265037587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p:txBody>
          <a:bodyPr/>
          <a:lstStyle/>
          <a:p>
            <a:pPr eaLnBrk="1" hangingPunct="1"/>
            <a:r>
              <a:rPr lang="en-US" altLang="en-US" smtClean="0"/>
              <a:t>Array-Based Implementations</a:t>
            </a:r>
          </a:p>
        </p:txBody>
      </p:sp>
      <p:sp>
        <p:nvSpPr>
          <p:cNvPr id="58371" name="Content Placeholder 2"/>
          <p:cNvSpPr>
            <a:spLocks noGrp="1" noChangeArrowheads="1"/>
          </p:cNvSpPr>
          <p:nvPr>
            <p:ph type="body" sz="quarter" idx="11"/>
          </p:nvPr>
        </p:nvSpPr>
        <p:spPr>
          <a:xfrm>
            <a:off x="636588" y="5600700"/>
            <a:ext cx="7899400" cy="749300"/>
          </a:xfrm>
        </p:spPr>
        <p:txBody>
          <a:bodyPr>
            <a:normAutofit fontScale="92500" lnSpcReduction="10000"/>
          </a:bodyPr>
          <a:lstStyle/>
          <a:p>
            <a:pPr eaLnBrk="1" hangingPunct="1"/>
            <a:r>
              <a:rPr lang="en-US" altLang="en-US" smtClean="0"/>
              <a:t>FIGURE 20-3 Removing an entry from an </a:t>
            </a:r>
            <a:br>
              <a:rPr lang="en-US" altLang="en-US" smtClean="0"/>
            </a:br>
            <a:r>
              <a:rPr lang="en-US" altLang="en-US" smtClean="0"/>
              <a:t>unsorted array-based dictionary</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C77AEDB3-A977-4A25-BD65-97FE7AF1F1EB}"/>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4578" name="Picture 2">
            <a:extLst>
              <a:ext uri="{FF2B5EF4-FFF2-40B4-BE49-F238E27FC236}">
                <a16:creationId xmlns:a16="http://schemas.microsoft.com/office/drawing/2014/main" id="{76BE383B-6D91-41D5-B92C-0697164F7AF4}"/>
              </a:ext>
            </a:extLst>
          </p:cNvPr>
          <p:cNvPicPr>
            <a:picLocks noChangeAspect="1" noChangeArrowheads="1"/>
          </p:cNvPicPr>
          <p:nvPr/>
        </p:nvPicPr>
        <p:blipFill>
          <a:blip r:embed="rId2">
            <a:grayscl/>
          </a:blip>
          <a:srcRect/>
          <a:stretch>
            <a:fillRect/>
          </a:stretch>
        </p:blipFill>
        <p:spPr bwMode="auto">
          <a:xfrm>
            <a:off x="1857375" y="1358900"/>
            <a:ext cx="5705475" cy="4000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953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p:txBody>
          <a:bodyPr/>
          <a:lstStyle/>
          <a:p>
            <a:pPr eaLnBrk="1" hangingPunct="1"/>
            <a:r>
              <a:rPr lang="en-US" altLang="en-US" smtClean="0"/>
              <a:t>Array-Based Implementations</a:t>
            </a:r>
          </a:p>
        </p:txBody>
      </p:sp>
      <p:sp>
        <p:nvSpPr>
          <p:cNvPr id="58371" name="Content Placeholder 2"/>
          <p:cNvSpPr>
            <a:spLocks noGrp="1" noChangeArrowheads="1"/>
          </p:cNvSpPr>
          <p:nvPr>
            <p:ph type="body" sz="quarter" idx="11"/>
          </p:nvPr>
        </p:nvSpPr>
        <p:spPr>
          <a:xfrm>
            <a:off x="636588" y="5600700"/>
            <a:ext cx="7899400" cy="749300"/>
          </a:xfrm>
        </p:spPr>
        <p:txBody>
          <a:bodyPr>
            <a:normAutofit fontScale="92500" lnSpcReduction="10000"/>
          </a:bodyPr>
          <a:lstStyle/>
          <a:p>
            <a:pPr eaLnBrk="1" hangingPunct="1"/>
            <a:r>
              <a:rPr lang="en-US" altLang="en-US" smtClean="0"/>
              <a:t>FIGURE 20-3 Removing an entry from an </a:t>
            </a:r>
            <a:br>
              <a:rPr lang="en-US" altLang="en-US" smtClean="0"/>
            </a:br>
            <a:r>
              <a:rPr lang="en-US" altLang="en-US" smtClean="0"/>
              <a:t>unsorted array-based dictionary</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C77AEDB3-A977-4A25-BD65-97FE7AF1F1EB}"/>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4578" name="Picture 2">
            <a:extLst>
              <a:ext uri="{FF2B5EF4-FFF2-40B4-BE49-F238E27FC236}">
                <a16:creationId xmlns:a16="http://schemas.microsoft.com/office/drawing/2014/main" id="{76BE383B-6D91-41D5-B92C-0697164F7AF4}"/>
              </a:ext>
            </a:extLst>
          </p:cNvPr>
          <p:cNvPicPr>
            <a:picLocks noChangeAspect="1" noChangeArrowheads="1"/>
          </p:cNvPicPr>
          <p:nvPr/>
        </p:nvPicPr>
        <p:blipFill>
          <a:blip r:embed="rId2">
            <a:grayscl/>
          </a:blip>
          <a:srcRect/>
          <a:stretch>
            <a:fillRect/>
          </a:stretch>
        </p:blipFill>
        <p:spPr bwMode="auto">
          <a:xfrm>
            <a:off x="1857375" y="1358900"/>
            <a:ext cx="5705475" cy="4000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7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lstStyle/>
          <a:p>
            <a:r>
              <a:t>Specifications for the ADT List</a:t>
            </a:r>
          </a:p>
        </p:txBody>
      </p:sp>
      <p:pic>
        <p:nvPicPr>
          <p:cNvPr id="59" name="Three diagrams represents empty list and another 3 diagram represents entries.&#10;&#10;Picture 2" descr="Three diagrams represents empty list and another 3 diagram represents entries.Picture 2"/>
          <p:cNvPicPr>
            <a:picLocks noChangeAspect="1"/>
          </p:cNvPicPr>
          <p:nvPr/>
        </p:nvPicPr>
        <p:blipFill>
          <a:blip r:embed="rId2">
            <a:extLst/>
          </a:blip>
          <a:stretch>
            <a:fillRect/>
          </a:stretch>
        </p:blipFill>
        <p:spPr>
          <a:xfrm>
            <a:off x="1524000" y="1295400"/>
            <a:ext cx="6191702" cy="4550902"/>
          </a:xfrm>
          <a:prstGeom prst="rect">
            <a:avLst/>
          </a:prstGeom>
          <a:ln w="12700">
            <a:miter lim="400000"/>
          </a:ln>
        </p:spPr>
      </p:pic>
    </p:spTree>
    <p:extLst>
      <p:ext uri="{BB962C8B-B14F-4D97-AF65-F5344CB8AC3E}">
        <p14:creationId xmlns:p14="http://schemas.microsoft.com/office/powerpoint/2010/main" val="249776296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p:txBody>
          <a:bodyPr/>
          <a:lstStyle/>
          <a:p>
            <a:pPr eaLnBrk="1" hangingPunct="1"/>
            <a:r>
              <a:rPr lang="en-US" altLang="en-US" smtClean="0"/>
              <a:t>Array-Based Implementations</a:t>
            </a:r>
          </a:p>
        </p:txBody>
      </p:sp>
      <p:sp>
        <p:nvSpPr>
          <p:cNvPr id="58371" name="Content Placeholder 2"/>
          <p:cNvSpPr>
            <a:spLocks noGrp="1" noChangeArrowheads="1"/>
          </p:cNvSpPr>
          <p:nvPr>
            <p:ph type="body" sz="quarter" idx="11"/>
          </p:nvPr>
        </p:nvSpPr>
        <p:spPr>
          <a:xfrm>
            <a:off x="636588" y="5600700"/>
            <a:ext cx="7899400" cy="749300"/>
          </a:xfrm>
        </p:spPr>
        <p:txBody>
          <a:bodyPr>
            <a:normAutofit fontScale="92500" lnSpcReduction="10000"/>
          </a:bodyPr>
          <a:lstStyle/>
          <a:p>
            <a:pPr eaLnBrk="1" hangingPunct="1"/>
            <a:r>
              <a:rPr lang="en-US" altLang="en-US" smtClean="0"/>
              <a:t>FIGURE 20-3 Removing an entry from an </a:t>
            </a:r>
            <a:br>
              <a:rPr lang="en-US" altLang="en-US" smtClean="0"/>
            </a:br>
            <a:r>
              <a:rPr lang="en-US" altLang="en-US" smtClean="0"/>
              <a:t>unsorted array-based dictionary</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C77AEDB3-A977-4A25-BD65-97FE7AF1F1EB}"/>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4578" name="Picture 2">
            <a:extLst>
              <a:ext uri="{FF2B5EF4-FFF2-40B4-BE49-F238E27FC236}">
                <a16:creationId xmlns:a16="http://schemas.microsoft.com/office/drawing/2014/main" id="{76BE383B-6D91-41D5-B92C-0697164F7AF4}"/>
              </a:ext>
            </a:extLst>
          </p:cNvPr>
          <p:cNvPicPr>
            <a:picLocks noChangeAspect="1" noChangeArrowheads="1"/>
          </p:cNvPicPr>
          <p:nvPr/>
        </p:nvPicPr>
        <p:blipFill>
          <a:blip r:embed="rId2">
            <a:grayscl/>
          </a:blip>
          <a:srcRect/>
          <a:stretch>
            <a:fillRect/>
          </a:stretch>
        </p:blipFill>
        <p:spPr bwMode="auto">
          <a:xfrm>
            <a:off x="1857375" y="1358900"/>
            <a:ext cx="5705475" cy="4000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169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pPr eaLnBrk="1" hangingPunct="1"/>
            <a:r>
              <a:rPr lang="en-US" altLang="en-US" smtClean="0"/>
              <a:t>Array-Based Implementations</a:t>
            </a:r>
          </a:p>
        </p:txBody>
      </p:sp>
      <p:sp>
        <p:nvSpPr>
          <p:cNvPr id="61443" name="Content Placeholder 2"/>
          <p:cNvSpPr>
            <a:spLocks noGrp="1" noChangeArrowheads="1"/>
          </p:cNvSpPr>
          <p:nvPr>
            <p:ph sz="quarter" idx="11"/>
          </p:nvPr>
        </p:nvSpPr>
        <p:spPr>
          <a:xfrm>
            <a:off x="533400" y="1447800"/>
            <a:ext cx="7275512" cy="4102100"/>
          </a:xfrm>
        </p:spPr>
        <p:txBody>
          <a:bodyPr/>
          <a:lstStyle/>
          <a:p>
            <a:pPr algn="l" eaLnBrk="1" hangingPunct="1"/>
            <a:r>
              <a:rPr lang="en-US" altLang="en-US" dirty="0" smtClean="0"/>
              <a:t>Efficiency:  for this implementation, </a:t>
            </a:r>
            <a:br>
              <a:rPr lang="en-US" altLang="en-US" dirty="0" smtClean="0"/>
            </a:br>
            <a:r>
              <a:rPr lang="en-US" altLang="en-US" dirty="0" smtClean="0"/>
              <a:t>the worst-case efficiencies of the operations.</a:t>
            </a:r>
          </a:p>
          <a:p>
            <a:pPr lvl="1" eaLnBrk="1" hangingPunct="1"/>
            <a:r>
              <a:rPr lang="en-US" altLang="en-US" dirty="0" smtClean="0"/>
              <a:t>Addition O(</a:t>
            </a:r>
            <a:r>
              <a:rPr lang="en-US" altLang="en-US" i="1" dirty="0" smtClean="0"/>
              <a:t>n</a:t>
            </a:r>
            <a:r>
              <a:rPr lang="en-US" altLang="en-US" dirty="0" smtClean="0"/>
              <a:t>)</a:t>
            </a:r>
          </a:p>
          <a:p>
            <a:pPr lvl="1" eaLnBrk="1" hangingPunct="1"/>
            <a:r>
              <a:rPr lang="en-US" altLang="en-US" dirty="0" smtClean="0"/>
              <a:t>Removal O(</a:t>
            </a:r>
            <a:r>
              <a:rPr lang="en-US" altLang="en-US" i="1" dirty="0" smtClean="0"/>
              <a:t>n</a:t>
            </a:r>
            <a:r>
              <a:rPr lang="en-US" altLang="en-US" dirty="0" smtClean="0"/>
              <a:t>)</a:t>
            </a:r>
          </a:p>
          <a:p>
            <a:pPr lvl="1" eaLnBrk="1" hangingPunct="1"/>
            <a:r>
              <a:rPr lang="en-US" altLang="en-US" dirty="0" smtClean="0"/>
              <a:t>Retrieval O(</a:t>
            </a:r>
            <a:r>
              <a:rPr lang="en-US" altLang="en-US" i="1" dirty="0" smtClean="0"/>
              <a:t>n</a:t>
            </a:r>
            <a:r>
              <a:rPr lang="en-US" altLang="en-US" dirty="0" smtClean="0"/>
              <a:t>)</a:t>
            </a:r>
          </a:p>
          <a:p>
            <a:pPr lvl="1" eaLnBrk="1" hangingPunct="1"/>
            <a:r>
              <a:rPr lang="en-US" altLang="en-US" dirty="0" smtClean="0"/>
              <a:t>Traversal O(</a:t>
            </a:r>
            <a:r>
              <a:rPr lang="en-US" altLang="en-US" i="1" dirty="0" smtClean="0"/>
              <a:t>n</a:t>
            </a:r>
            <a:r>
              <a:rPr lang="en-US" altLang="en-US" dirty="0" smtClean="0"/>
              <a:t>)</a:t>
            </a:r>
          </a:p>
        </p:txBody>
      </p:sp>
      <p:sp>
        <p:nvSpPr>
          <p:cNvPr id="4" name="Footer Placeholder 3">
            <a:extLst>
              <a:ext uri="{FF2B5EF4-FFF2-40B4-BE49-F238E27FC236}">
                <a16:creationId xmlns:a16="http://schemas.microsoft.com/office/drawing/2014/main" id="{69F28DBF-5A23-43B9-9C6D-C53059973E09}"/>
              </a:ext>
            </a:extLst>
          </p:cNvPr>
          <p:cNvSpPr>
            <a:spLocks noGrp="1"/>
          </p:cNvSpPr>
          <p:nvPr>
            <p:ph type="ftr" sz="quarter" idx="12"/>
          </p:nvPr>
        </p:nvSpPr>
        <p:spPr/>
        <p:txBody>
          <a:bodyPr/>
          <a:lstStyle/>
          <a:p>
            <a:pPr>
              <a:defRPr/>
            </a:pPr>
            <a:r>
              <a:rPr lang="en-US"/>
              <a:t>© 2015 Pearson Education, Inc., Upper Saddle River, NJ.  All rights reserved.</a:t>
            </a:r>
          </a:p>
        </p:txBody>
      </p:sp>
    </p:spTree>
    <p:extLst>
      <p:ext uri="{BB962C8B-B14F-4D97-AF65-F5344CB8AC3E}">
        <p14:creationId xmlns:p14="http://schemas.microsoft.com/office/powerpoint/2010/main" val="3893163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pPr eaLnBrk="1" hangingPunct="1"/>
            <a:r>
              <a:rPr lang="en-US" altLang="en-US" smtClean="0"/>
              <a:t>Sorted Array-Based Dictionary</a:t>
            </a:r>
          </a:p>
        </p:txBody>
      </p:sp>
      <p:sp>
        <p:nvSpPr>
          <p:cNvPr id="62467" name="Content Placeholder 4"/>
          <p:cNvSpPr>
            <a:spLocks noGrp="1" noChangeArrowheads="1"/>
          </p:cNvSpPr>
          <p:nvPr>
            <p:ph type="body" sz="quarter" idx="11"/>
          </p:nvPr>
        </p:nvSpPr>
        <p:spPr/>
        <p:txBody>
          <a:bodyPr/>
          <a:lstStyle/>
          <a:p>
            <a:pPr eaLnBrk="1" hangingPunct="1"/>
            <a:r>
              <a:rPr lang="en-US" altLang="en-US" smtClean="0"/>
              <a:t>LISTING 20-2 An outline of the class </a:t>
            </a:r>
            <a:r>
              <a:rPr lang="en-US" altLang="en-US" b="1" smtClean="0">
                <a:solidFill>
                  <a:srgbClr val="0070C0"/>
                </a:solidFill>
                <a:latin typeface="Courier New" panose="02070309020205020404" pitchFamily="49" charset="0"/>
                <a:cs typeface="Courier New" panose="02070309020205020404" pitchFamily="49" charset="0"/>
              </a:rPr>
              <a:t>SortedArrayDictionary</a:t>
            </a:r>
          </a:p>
        </p:txBody>
      </p:sp>
      <p:sp>
        <p:nvSpPr>
          <p:cNvPr id="4" name="Footer Placeholder 3">
            <a:extLst>
              <a:ext uri="{FF2B5EF4-FFF2-40B4-BE49-F238E27FC236}">
                <a16:creationId xmlns:a16="http://schemas.microsoft.com/office/drawing/2014/main" id="{F69D0DE7-0F66-47C1-95FA-C763ED797192}"/>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18440" name="Picture 8">
            <a:extLst>
              <a:ext uri="{FF2B5EF4-FFF2-40B4-BE49-F238E27FC236}">
                <a16:creationId xmlns:a16="http://schemas.microsoft.com/office/drawing/2014/main" id="{C14AB5B9-1797-43E5-BD5D-A5C525B0A719}"/>
              </a:ext>
            </a:extLst>
          </p:cNvPr>
          <p:cNvPicPr>
            <a:picLocks noChangeAspect="1" noChangeArrowheads="1"/>
          </p:cNvPicPr>
          <p:nvPr/>
        </p:nvPicPr>
        <p:blipFill rotWithShape="1">
          <a:blip r:embed="rId2"/>
          <a:srcRect r="1439"/>
          <a:stretch/>
        </p:blipFill>
        <p:spPr bwMode="auto">
          <a:xfrm>
            <a:off x="904875" y="2138363"/>
            <a:ext cx="7227888" cy="2581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2415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p:txBody>
          <a:bodyPr/>
          <a:lstStyle/>
          <a:p>
            <a:pPr eaLnBrk="1" hangingPunct="1"/>
            <a:r>
              <a:rPr lang="en-US" altLang="en-US" smtClean="0"/>
              <a:t>Sorted Array-Based Dictionary</a:t>
            </a:r>
          </a:p>
        </p:txBody>
      </p:sp>
      <p:sp>
        <p:nvSpPr>
          <p:cNvPr id="63491" name="Content Placeholder 4"/>
          <p:cNvSpPr>
            <a:spLocks noGrp="1" noChangeArrowheads="1"/>
          </p:cNvSpPr>
          <p:nvPr>
            <p:ph type="body" sz="quarter" idx="11"/>
          </p:nvPr>
        </p:nvSpPr>
        <p:spPr/>
        <p:txBody>
          <a:bodyPr/>
          <a:lstStyle/>
          <a:p>
            <a:pPr eaLnBrk="1" hangingPunct="1"/>
            <a:r>
              <a:rPr lang="en-US" altLang="en-US" smtClean="0"/>
              <a:t>LISTING 20-2 An outline of the class </a:t>
            </a:r>
            <a:r>
              <a:rPr lang="en-US" altLang="en-US" b="1" smtClean="0">
                <a:solidFill>
                  <a:srgbClr val="0070C0"/>
                </a:solidFill>
                <a:latin typeface="Courier New" panose="02070309020205020404" pitchFamily="49" charset="0"/>
                <a:cs typeface="Courier New" panose="02070309020205020404" pitchFamily="49" charset="0"/>
              </a:rPr>
              <a:t>SortedArrayDictionary</a:t>
            </a:r>
          </a:p>
        </p:txBody>
      </p:sp>
      <p:sp>
        <p:nvSpPr>
          <p:cNvPr id="4" name="Footer Placeholder 3">
            <a:extLst>
              <a:ext uri="{FF2B5EF4-FFF2-40B4-BE49-F238E27FC236}">
                <a16:creationId xmlns:a16="http://schemas.microsoft.com/office/drawing/2014/main" id="{50C35B46-1659-4F27-8C94-0A7CFF558BD4}"/>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8370" name="Picture 2">
            <a:extLst>
              <a:ext uri="{FF2B5EF4-FFF2-40B4-BE49-F238E27FC236}">
                <a16:creationId xmlns:a16="http://schemas.microsoft.com/office/drawing/2014/main" id="{9F2D15F0-E335-4C1F-ACFC-575FC991DF5A}"/>
              </a:ext>
            </a:extLst>
          </p:cNvPr>
          <p:cNvPicPr>
            <a:picLocks noChangeAspect="1" noChangeArrowheads="1"/>
          </p:cNvPicPr>
          <p:nvPr/>
        </p:nvPicPr>
        <p:blipFill>
          <a:blip r:embed="rId2"/>
          <a:srcRect/>
          <a:stretch>
            <a:fillRect/>
          </a:stretch>
        </p:blipFill>
        <p:spPr bwMode="auto">
          <a:xfrm>
            <a:off x="1362075" y="2024063"/>
            <a:ext cx="6580188"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960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pPr eaLnBrk="1" hangingPunct="1"/>
            <a:r>
              <a:rPr lang="en-US" altLang="en-US" smtClean="0"/>
              <a:t>Sorted Array-Based Dictionary</a:t>
            </a:r>
          </a:p>
        </p:txBody>
      </p:sp>
      <p:sp>
        <p:nvSpPr>
          <p:cNvPr id="64515" name="Content Placeholder 4"/>
          <p:cNvSpPr>
            <a:spLocks noGrp="1" noChangeArrowheads="1"/>
          </p:cNvSpPr>
          <p:nvPr>
            <p:ph type="body" sz="quarter" idx="11"/>
          </p:nvPr>
        </p:nvSpPr>
        <p:spPr>
          <a:xfrm>
            <a:off x="36513" y="5915025"/>
            <a:ext cx="8928100" cy="812800"/>
          </a:xfrm>
        </p:spPr>
        <p:txBody>
          <a:bodyPr/>
          <a:lstStyle/>
          <a:p>
            <a:pPr eaLnBrk="1" hangingPunct="1"/>
            <a:r>
              <a:rPr lang="en-US" altLang="en-US" smtClean="0"/>
              <a:t>Algorithm for adding an entry</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7BC6800B-D232-4561-8F7A-ACCC7D55E3DE}"/>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19463" name="Picture 7">
            <a:extLst>
              <a:ext uri="{FF2B5EF4-FFF2-40B4-BE49-F238E27FC236}">
                <a16:creationId xmlns:a16="http://schemas.microsoft.com/office/drawing/2014/main" id="{FD860924-D0C2-4398-84B8-284DF007C0B1}"/>
              </a:ext>
            </a:extLst>
          </p:cNvPr>
          <p:cNvPicPr>
            <a:picLocks noChangeAspect="1" noChangeArrowheads="1"/>
          </p:cNvPicPr>
          <p:nvPr/>
        </p:nvPicPr>
        <p:blipFill>
          <a:blip r:embed="rId2"/>
          <a:srcRect/>
          <a:stretch>
            <a:fillRect/>
          </a:stretch>
        </p:blipFill>
        <p:spPr bwMode="auto">
          <a:xfrm>
            <a:off x="1290638" y="1425575"/>
            <a:ext cx="6805612" cy="4192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3678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pPr eaLnBrk="1" hangingPunct="1"/>
            <a:r>
              <a:rPr lang="en-US" altLang="en-US" smtClean="0"/>
              <a:t>Sorted Array-Based Dictionary</a:t>
            </a:r>
          </a:p>
        </p:txBody>
      </p:sp>
      <p:sp>
        <p:nvSpPr>
          <p:cNvPr id="65539" name="Content Placeholder 4"/>
          <p:cNvSpPr>
            <a:spLocks noGrp="1" noChangeArrowheads="1"/>
          </p:cNvSpPr>
          <p:nvPr>
            <p:ph type="body" sz="quarter" idx="11"/>
          </p:nvPr>
        </p:nvSpPr>
        <p:spPr/>
        <p:txBody>
          <a:bodyPr>
            <a:normAutofit lnSpcReduction="10000"/>
          </a:bodyPr>
          <a:lstStyle/>
          <a:p>
            <a:pPr eaLnBrk="1" hangingPunct="1"/>
            <a:r>
              <a:rPr lang="en-US" altLang="en-US" smtClean="0"/>
              <a:t>FIGURE 20-4 Adding an entry to a sorted </a:t>
            </a:r>
            <a:br>
              <a:rPr lang="en-US" altLang="en-US" smtClean="0"/>
            </a:br>
            <a:r>
              <a:rPr lang="en-US" altLang="en-US" smtClean="0"/>
              <a:t>array-based dictionary: (a) search</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85636C8F-51B3-4B7F-BB11-18C94A57F612}"/>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9698" name="Picture 2">
            <a:extLst>
              <a:ext uri="{FF2B5EF4-FFF2-40B4-BE49-F238E27FC236}">
                <a16:creationId xmlns:a16="http://schemas.microsoft.com/office/drawing/2014/main" id="{5B65C1DA-D7EC-40CF-B7F3-D34A783DDA4A}"/>
              </a:ext>
            </a:extLst>
          </p:cNvPr>
          <p:cNvPicPr>
            <a:picLocks noChangeAspect="1" noChangeArrowheads="1"/>
          </p:cNvPicPr>
          <p:nvPr/>
        </p:nvPicPr>
        <p:blipFill>
          <a:blip r:embed="rId2">
            <a:grayscl/>
          </a:blip>
          <a:srcRect/>
          <a:stretch>
            <a:fillRect/>
          </a:stretch>
        </p:blipFill>
        <p:spPr bwMode="auto">
          <a:xfrm>
            <a:off x="2238375" y="2066925"/>
            <a:ext cx="4667250" cy="2724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5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eaLnBrk="1" hangingPunct="1"/>
            <a:r>
              <a:rPr lang="en-US" altLang="en-US" smtClean="0"/>
              <a:t>Sorted Array-Based Dictionary</a:t>
            </a:r>
          </a:p>
        </p:txBody>
      </p:sp>
      <p:sp>
        <p:nvSpPr>
          <p:cNvPr id="66563" name="Content Placeholder 4"/>
          <p:cNvSpPr>
            <a:spLocks noGrp="1" noChangeArrowheads="1"/>
          </p:cNvSpPr>
          <p:nvPr>
            <p:ph type="body" sz="quarter" idx="11"/>
          </p:nvPr>
        </p:nvSpPr>
        <p:spPr/>
        <p:txBody>
          <a:bodyPr>
            <a:normAutofit lnSpcReduction="10000"/>
          </a:bodyPr>
          <a:lstStyle/>
          <a:p>
            <a:pPr eaLnBrk="1" hangingPunct="1"/>
            <a:r>
              <a:rPr lang="en-US" altLang="en-US" smtClean="0"/>
              <a:t>FIGURE 20-4 Adding an entry to a sorted array-based dictionary: (b) make room; (c) insert</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C54C419F-D53D-4F9B-9C1F-BD558234B7EE}"/>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30722" name="Picture 2">
            <a:extLst>
              <a:ext uri="{FF2B5EF4-FFF2-40B4-BE49-F238E27FC236}">
                <a16:creationId xmlns:a16="http://schemas.microsoft.com/office/drawing/2014/main" id="{0C90B227-FD6C-45D4-B126-E32AAA46E750}"/>
              </a:ext>
            </a:extLst>
          </p:cNvPr>
          <p:cNvPicPr>
            <a:picLocks noChangeAspect="1" noChangeArrowheads="1"/>
          </p:cNvPicPr>
          <p:nvPr/>
        </p:nvPicPr>
        <p:blipFill>
          <a:blip r:embed="rId2">
            <a:grayscl/>
          </a:blip>
          <a:srcRect/>
          <a:stretch>
            <a:fillRect/>
          </a:stretch>
        </p:blipFill>
        <p:spPr bwMode="auto">
          <a:xfrm>
            <a:off x="1465263" y="1352550"/>
            <a:ext cx="6016625" cy="3768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94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pPr eaLnBrk="1" hangingPunct="1"/>
            <a:r>
              <a:rPr lang="en-US" altLang="en-US" smtClean="0"/>
              <a:t>Sorted Array-Based Dictionary</a:t>
            </a:r>
          </a:p>
        </p:txBody>
      </p:sp>
      <p:sp>
        <p:nvSpPr>
          <p:cNvPr id="67587" name="Content Placeholder 4"/>
          <p:cNvSpPr>
            <a:spLocks noGrp="1" noChangeArrowheads="1"/>
          </p:cNvSpPr>
          <p:nvPr>
            <p:ph type="body" sz="quarter" idx="11"/>
          </p:nvPr>
        </p:nvSpPr>
        <p:spPr/>
        <p:txBody>
          <a:bodyPr/>
          <a:lstStyle/>
          <a:p>
            <a:pPr eaLnBrk="1" hangingPunct="1"/>
            <a:r>
              <a:rPr lang="en-US" altLang="en-US" smtClean="0"/>
              <a:t>Implementation of method </a:t>
            </a:r>
            <a:r>
              <a:rPr lang="en-US" altLang="en-US" b="1" smtClean="0">
                <a:solidFill>
                  <a:srgbClr val="0070C0"/>
                </a:solidFill>
                <a:latin typeface="Courier New" panose="02070309020205020404" pitchFamily="49" charset="0"/>
                <a:cs typeface="Courier New" panose="02070309020205020404" pitchFamily="49" charset="0"/>
              </a:rPr>
              <a:t>add</a:t>
            </a:r>
            <a:r>
              <a:rPr lang="en-US" altLang="en-US" smtClean="0"/>
              <a:t>.</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98402049-4C05-4B83-8D38-6603200E8408}"/>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2535" name="Picture 7">
            <a:extLst>
              <a:ext uri="{FF2B5EF4-FFF2-40B4-BE49-F238E27FC236}">
                <a16:creationId xmlns:a16="http://schemas.microsoft.com/office/drawing/2014/main" id="{2448D48D-D762-4807-8B5E-209A641BB182}"/>
              </a:ext>
            </a:extLst>
          </p:cNvPr>
          <p:cNvPicPr>
            <a:picLocks noChangeAspect="1" noChangeArrowheads="1"/>
          </p:cNvPicPr>
          <p:nvPr/>
        </p:nvPicPr>
        <p:blipFill>
          <a:blip r:embed="rId2"/>
          <a:srcRect/>
          <a:stretch>
            <a:fillRect/>
          </a:stretch>
        </p:blipFill>
        <p:spPr bwMode="auto">
          <a:xfrm>
            <a:off x="1123950" y="1762125"/>
            <a:ext cx="6894513" cy="3333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9956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eaLnBrk="1" hangingPunct="1"/>
            <a:r>
              <a:rPr lang="en-US" altLang="en-US" smtClean="0"/>
              <a:t>Sorted Array-Based Dictionary</a:t>
            </a:r>
          </a:p>
        </p:txBody>
      </p:sp>
      <p:sp>
        <p:nvSpPr>
          <p:cNvPr id="68611" name="Content Placeholder 4"/>
          <p:cNvSpPr>
            <a:spLocks noGrp="1" noChangeArrowheads="1"/>
          </p:cNvSpPr>
          <p:nvPr>
            <p:ph type="body" sz="quarter" idx="11"/>
          </p:nvPr>
        </p:nvSpPr>
        <p:spPr/>
        <p:txBody>
          <a:bodyPr/>
          <a:lstStyle/>
          <a:p>
            <a:pPr eaLnBrk="1" hangingPunct="1"/>
            <a:r>
              <a:rPr lang="en-US" altLang="en-US" smtClean="0"/>
              <a:t>Implementation of method </a:t>
            </a:r>
            <a:r>
              <a:rPr lang="en-US" altLang="en-US" b="1" smtClean="0">
                <a:solidFill>
                  <a:srgbClr val="0070C0"/>
                </a:solidFill>
                <a:latin typeface="Courier New" panose="02070309020205020404" pitchFamily="49" charset="0"/>
                <a:cs typeface="Courier New" panose="02070309020205020404" pitchFamily="49" charset="0"/>
              </a:rPr>
              <a:t>add</a:t>
            </a:r>
            <a:r>
              <a:rPr lang="en-US" altLang="en-US" smtClean="0"/>
              <a:t>.</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AA0CA10-AC55-4DE7-9D1C-98798E189007}"/>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59394" name="Picture 2">
            <a:extLst>
              <a:ext uri="{FF2B5EF4-FFF2-40B4-BE49-F238E27FC236}">
                <a16:creationId xmlns:a16="http://schemas.microsoft.com/office/drawing/2014/main" id="{28E0D5EC-0BCA-478E-B763-0D1D3E4EA4F1}"/>
              </a:ext>
            </a:extLst>
          </p:cNvPr>
          <p:cNvPicPr>
            <a:picLocks noChangeAspect="1" noChangeArrowheads="1"/>
          </p:cNvPicPr>
          <p:nvPr/>
        </p:nvPicPr>
        <p:blipFill>
          <a:blip r:embed="rId2"/>
          <a:srcRect/>
          <a:stretch>
            <a:fillRect/>
          </a:stretch>
        </p:blipFill>
        <p:spPr bwMode="auto">
          <a:xfrm>
            <a:off x="1457325" y="1881188"/>
            <a:ext cx="6229350" cy="30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47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eaLnBrk="1" hangingPunct="1"/>
            <a:r>
              <a:rPr lang="en-US" altLang="en-US" smtClean="0"/>
              <a:t>Sorted Array-Based Dictionary</a:t>
            </a:r>
          </a:p>
        </p:txBody>
      </p:sp>
      <p:sp>
        <p:nvSpPr>
          <p:cNvPr id="69635" name="Content Placeholder 4"/>
          <p:cNvSpPr>
            <a:spLocks noGrp="1" noChangeArrowheads="1"/>
          </p:cNvSpPr>
          <p:nvPr>
            <p:ph type="body" sz="quarter" idx="11"/>
          </p:nvPr>
        </p:nvSpPr>
        <p:spPr/>
        <p:txBody>
          <a:bodyPr/>
          <a:lstStyle/>
          <a:p>
            <a:pPr eaLnBrk="1" hangingPunct="1"/>
            <a:r>
              <a:rPr lang="en-US" altLang="en-US" smtClean="0"/>
              <a:t>Definition of the private method </a:t>
            </a:r>
            <a:r>
              <a:rPr lang="en-US" altLang="en-US" b="1" smtClean="0">
                <a:solidFill>
                  <a:srgbClr val="0070C0"/>
                </a:solidFill>
                <a:latin typeface="Courier New" panose="02070309020205020404" pitchFamily="49" charset="0"/>
                <a:cs typeface="Courier New" panose="02070309020205020404" pitchFamily="49" charset="0"/>
              </a:rPr>
              <a:t>locateIndex</a:t>
            </a:r>
          </a:p>
        </p:txBody>
      </p:sp>
      <p:sp>
        <p:nvSpPr>
          <p:cNvPr id="4" name="Footer Placeholder 3">
            <a:extLst>
              <a:ext uri="{FF2B5EF4-FFF2-40B4-BE49-F238E27FC236}">
                <a16:creationId xmlns:a16="http://schemas.microsoft.com/office/drawing/2014/main" id="{5D0942B2-263B-45EC-9AAA-C11EB91953FD}"/>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3559" name="Picture 7">
            <a:extLst>
              <a:ext uri="{FF2B5EF4-FFF2-40B4-BE49-F238E27FC236}">
                <a16:creationId xmlns:a16="http://schemas.microsoft.com/office/drawing/2014/main" id="{783FE26C-8E3F-4E97-B50C-F20BFCDE8C8D}"/>
              </a:ext>
            </a:extLst>
          </p:cNvPr>
          <p:cNvPicPr>
            <a:picLocks noChangeAspect="1" noChangeArrowheads="1"/>
          </p:cNvPicPr>
          <p:nvPr/>
        </p:nvPicPr>
        <p:blipFill>
          <a:blip r:embed="rId2"/>
          <a:srcRect/>
          <a:stretch>
            <a:fillRect/>
          </a:stretch>
        </p:blipFill>
        <p:spPr bwMode="auto">
          <a:xfrm>
            <a:off x="1052513" y="2036763"/>
            <a:ext cx="7250112" cy="270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632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2"/>
          <p:cNvSpPr txBox="1">
            <a:spLocks noGrp="1"/>
          </p:cNvSpPr>
          <p:nvPr>
            <p:ph type="body" sz="quarter" idx="1"/>
          </p:nvPr>
        </p:nvSpPr>
        <p:spPr>
          <a:xfrm>
            <a:off x="258233" y="1155106"/>
            <a:ext cx="8229601" cy="1054694"/>
          </a:xfrm>
          <a:prstGeom prst="rect">
            <a:avLst/>
          </a:prstGeom>
        </p:spPr>
        <p:txBody>
          <a:bodyPr/>
          <a:lstStyle/>
          <a:p>
            <a:pPr marL="216407" indent="-144271" defTabSz="649223">
              <a:spcBef>
                <a:spcPts val="400"/>
              </a:spcBef>
              <a:defRPr sz="1703"/>
            </a:pPr>
            <a:r>
              <a:rPr dirty="0"/>
              <a:t>Data</a:t>
            </a:r>
          </a:p>
          <a:p>
            <a:pPr marL="559054" lvl="1" indent="-162305" defTabSz="649223">
              <a:spcBef>
                <a:spcPts val="400"/>
              </a:spcBef>
              <a:defRPr sz="1703"/>
            </a:pPr>
            <a:r>
              <a:rPr dirty="0"/>
              <a:t>A collection of objects in a specific order and having the same data type</a:t>
            </a:r>
          </a:p>
          <a:p>
            <a:pPr marL="559054" lvl="1" indent="-162305" defTabSz="649223">
              <a:spcBef>
                <a:spcPts val="400"/>
              </a:spcBef>
              <a:defRPr sz="1703"/>
            </a:pPr>
            <a:r>
              <a:rPr dirty="0"/>
              <a:t>The number of objects in the collection</a:t>
            </a:r>
          </a:p>
        </p:txBody>
      </p:sp>
      <p:sp>
        <p:nvSpPr>
          <p:cNvPr id="62" name="Title 1"/>
          <p:cNvSpPr txBox="1">
            <a:spLocks noGrp="1"/>
          </p:cNvSpPr>
          <p:nvPr>
            <p:ph type="title"/>
          </p:nvPr>
        </p:nvSpPr>
        <p:spPr>
          <a:prstGeom prst="rect">
            <a:avLst/>
          </a:prstGeom>
        </p:spPr>
        <p:txBody>
          <a:bodyPr/>
          <a:lstStyle/>
          <a:p>
            <a:r>
              <a:t>Specifications for the ADT List</a:t>
            </a:r>
          </a:p>
        </p:txBody>
      </p:sp>
      <p:graphicFrame>
        <p:nvGraphicFramePr>
          <p:cNvPr id="63" name="Table"/>
          <p:cNvGraphicFramePr/>
          <p:nvPr>
            <p:extLst>
              <p:ext uri="{D42A27DB-BD31-4B8C-83A1-F6EECF244321}">
                <p14:modId xmlns:p14="http://schemas.microsoft.com/office/powerpoint/2010/main" val="3887312571"/>
              </p:ext>
            </p:extLst>
          </p:nvPr>
        </p:nvGraphicFramePr>
        <p:xfrm>
          <a:off x="391160" y="2197837"/>
          <a:ext cx="8457458" cy="4050563"/>
        </p:xfrm>
        <a:graphic>
          <a:graphicData uri="http://schemas.openxmlformats.org/drawingml/2006/table">
            <a:tbl>
              <a:tblPr firstRow="1" bandRow="1"/>
              <a:tblGrid>
                <a:gridCol w="1705213">
                  <a:extLst>
                    <a:ext uri="{9D8B030D-6E8A-4147-A177-3AD203B41FA5}">
                      <a16:colId xmlns:a16="http://schemas.microsoft.com/office/drawing/2014/main" val="20000"/>
                    </a:ext>
                  </a:extLst>
                </a:gridCol>
                <a:gridCol w="2482373">
                  <a:extLst>
                    <a:ext uri="{9D8B030D-6E8A-4147-A177-3AD203B41FA5}">
                      <a16:colId xmlns:a16="http://schemas.microsoft.com/office/drawing/2014/main" val="20001"/>
                    </a:ext>
                  </a:extLst>
                </a:gridCol>
                <a:gridCol w="4269872">
                  <a:extLst>
                    <a:ext uri="{9D8B030D-6E8A-4147-A177-3AD203B41FA5}">
                      <a16:colId xmlns:a16="http://schemas.microsoft.com/office/drawing/2014/main" val="20002"/>
                    </a:ext>
                  </a:extLst>
                </a:gridCol>
              </a:tblGrid>
              <a:tr h="210083">
                <a:tc>
                  <a:txBody>
                    <a:bodyPr/>
                    <a:lstStyle/>
                    <a:p>
                      <a:pPr algn="l">
                        <a:defRPr sz="1800" b="0">
                          <a:solidFill>
                            <a:srgbClr val="000000"/>
                          </a:solidFill>
                        </a:defRPr>
                      </a:pPr>
                      <a:r>
                        <a:rPr sz="1200" b="1">
                          <a:solidFill>
                            <a:srgbClr val="FFFFFF"/>
                          </a:solidFill>
                        </a:rPr>
                        <a:t>Pseudocode</a:t>
                      </a:r>
                    </a:p>
                  </a:txBody>
                  <a:tcPr marL="0" marR="0" marT="0" marB="0" horzOverflow="overflow"/>
                </a:tc>
                <a:tc>
                  <a:txBody>
                    <a:bodyPr/>
                    <a:lstStyle/>
                    <a:p>
                      <a:pPr algn="l">
                        <a:defRPr sz="1800" b="0">
                          <a:solidFill>
                            <a:srgbClr val="000000"/>
                          </a:solidFill>
                        </a:defRPr>
                      </a:pPr>
                      <a:r>
                        <a:rPr sz="1200" b="1">
                          <a:solidFill>
                            <a:srgbClr val="FFFFFF"/>
                          </a:solidFill>
                        </a:rPr>
                        <a:t>UML</a:t>
                      </a:r>
                    </a:p>
                  </a:txBody>
                  <a:tcPr marL="0" marR="0" marT="0" marB="0" horzOverflow="overflow"/>
                </a:tc>
                <a:tc>
                  <a:txBody>
                    <a:bodyPr/>
                    <a:lstStyle/>
                    <a:p>
                      <a:pPr algn="l">
                        <a:defRPr sz="1800" b="0">
                          <a:solidFill>
                            <a:srgbClr val="000000"/>
                          </a:solidFill>
                        </a:defRPr>
                      </a:pPr>
                      <a:r>
                        <a:rPr sz="1200" b="1">
                          <a:solidFill>
                            <a:srgbClr val="FFFFFF"/>
                          </a:solidFill>
                        </a:rPr>
                        <a:t>Description</a:t>
                      </a:r>
                    </a:p>
                  </a:txBody>
                  <a:tcPr marL="0" marR="0" marT="0" marB="0" horzOverflow="overflow"/>
                </a:tc>
                <a:extLst>
                  <a:ext uri="{0D108BD9-81ED-4DB2-BD59-A6C34878D82A}">
                    <a16:rowId xmlns:a16="http://schemas.microsoft.com/office/drawing/2014/main" val="10000"/>
                  </a:ext>
                </a:extLst>
              </a:tr>
              <a:tr h="210083">
                <a:tc>
                  <a:txBody>
                    <a:bodyPr/>
                    <a:lstStyle/>
                    <a:p>
                      <a:pPr algn="l">
                        <a:defRPr sz="1800"/>
                      </a:pPr>
                      <a:r>
                        <a:rPr sz="1200"/>
                        <a:t>add(newEntry)</a:t>
                      </a:r>
                    </a:p>
                  </a:txBody>
                  <a:tcPr marL="0" marR="0" marT="0" marB="0" horzOverflow="overflow"/>
                </a:tc>
                <a:tc>
                  <a:txBody>
                    <a:bodyPr/>
                    <a:lstStyle/>
                    <a:p>
                      <a:pPr algn="l" defTabSz="457200">
                        <a:defRPr sz="1200" b="1">
                          <a:solidFill>
                            <a:srgbClr val="2F2A2B"/>
                          </a:solidFill>
                        </a:defRPr>
                      </a:pPr>
                      <a:r>
                        <a:t>+add(newEntry: </a:t>
                      </a:r>
                      <a:r>
                        <a:rPr spc="75"/>
                        <a:t> </a:t>
                      </a:r>
                      <a:r>
                        <a:t>T): void</a:t>
                      </a:r>
                    </a:p>
                  </a:txBody>
                  <a:tcPr marL="0" marR="0" marT="0" marB="0" horzOverflow="overflow"/>
                </a:tc>
                <a:tc>
                  <a:txBody>
                    <a:bodyPr/>
                    <a:lstStyle/>
                    <a:p>
                      <a:pPr algn="l">
                        <a:defRPr sz="1800"/>
                      </a:pPr>
                      <a:r>
                        <a:rPr sz="1200"/>
                        <a:t>Task: Adds newEntry to the end of the list.
Input: newEntry is an object. 
Output: None.</a:t>
                      </a:r>
                    </a:p>
                  </a:txBody>
                  <a:tcPr marL="0" marR="0" marT="0" marB="0" horzOverflow="overflow"/>
                </a:tc>
                <a:extLst>
                  <a:ext uri="{0D108BD9-81ED-4DB2-BD59-A6C34878D82A}">
                    <a16:rowId xmlns:a16="http://schemas.microsoft.com/office/drawing/2014/main" val="10001"/>
                  </a:ext>
                </a:extLst>
              </a:tr>
              <a:tr h="210083">
                <a:tc>
                  <a:txBody>
                    <a:bodyPr/>
                    <a:lstStyle/>
                    <a:p>
                      <a:pPr algn="l">
                        <a:tabLst>
                          <a:tab pos="304800" algn="l"/>
                        </a:tabLst>
                        <a:defRPr sz="1800"/>
                      </a:pPr>
                      <a:r>
                        <a:rPr sz="1200"/>
                        <a:t>add(newPosition,  	anEntry)</a:t>
                      </a:r>
                    </a:p>
                  </a:txBody>
                  <a:tcPr marL="0" marR="0" marT="0" marB="0" horzOverflow="overflow"/>
                </a:tc>
                <a:tc>
                  <a:txBody>
                    <a:bodyPr/>
                    <a:lstStyle/>
                    <a:p>
                      <a:pPr algn="l" defTabSz="457200">
                        <a:defRPr sz="1800"/>
                      </a:pPr>
                      <a:r>
                        <a:rPr sz="1200" b="1" baseline="4166" dirty="0">
                          <a:solidFill>
                            <a:srgbClr val="2F2A2B"/>
                          </a:solidFill>
                        </a:rPr>
                        <a:t>+add(</a:t>
                      </a:r>
                      <a:r>
                        <a:rPr sz="1200" b="1" baseline="4166" dirty="0" err="1">
                          <a:solidFill>
                            <a:srgbClr val="2F2A2B"/>
                          </a:solidFill>
                        </a:rPr>
                        <a:t>newPosition</a:t>
                      </a:r>
                      <a:r>
                        <a:rPr sz="1200" b="1" baseline="4166" dirty="0">
                          <a:solidFill>
                            <a:srgbClr val="2F2A2B"/>
                          </a:solidFill>
                        </a:rPr>
                        <a:t>: integer, </a:t>
                      </a:r>
                      <a:r>
                        <a:rPr sz="1200" b="1" baseline="4166" dirty="0" err="1">
                          <a:solidFill>
                            <a:srgbClr val="2F2A2B"/>
                          </a:solidFill>
                        </a:rPr>
                        <a:t>anEntry</a:t>
                      </a:r>
                      <a:r>
                        <a:rPr sz="1200" b="1" baseline="4166" dirty="0">
                          <a:solidFill>
                            <a:srgbClr val="2F2A2B"/>
                          </a:solidFill>
                        </a:rPr>
                        <a:t>: T): void</a:t>
                      </a:r>
                    </a:p>
                  </a:txBody>
                  <a:tcPr marL="0" marR="0" marT="0" marB="0" horzOverflow="overflow"/>
                </a:tc>
                <a:tc>
                  <a:txBody>
                    <a:bodyPr/>
                    <a:lstStyle/>
                    <a:p>
                      <a:pPr algn="l">
                        <a:defRPr sz="1800"/>
                      </a:pPr>
                      <a:r>
                        <a:rPr sz="1200" dirty="0"/>
                        <a:t>Task: Adds </a:t>
                      </a:r>
                      <a:r>
                        <a:rPr sz="1200" dirty="0" err="1"/>
                        <a:t>newEntry</a:t>
                      </a:r>
                      <a:r>
                        <a:rPr sz="1200" dirty="0"/>
                        <a:t> at position </a:t>
                      </a:r>
                      <a:r>
                        <a:rPr sz="1200" dirty="0" err="1"/>
                        <a:t>newPosition</a:t>
                      </a:r>
                      <a:r>
                        <a:rPr sz="1200" dirty="0"/>
                        <a:t> within the list. Position 1 indicates the first entry in the list.
Input: </a:t>
                      </a:r>
                      <a:r>
                        <a:rPr sz="1200" dirty="0" err="1"/>
                        <a:t>newPosition</a:t>
                      </a:r>
                      <a:r>
                        <a:rPr sz="1200" dirty="0"/>
                        <a:t> is an integer, </a:t>
                      </a:r>
                      <a:r>
                        <a:rPr sz="1200" dirty="0" err="1"/>
                        <a:t>newEntry</a:t>
                      </a:r>
                      <a:r>
                        <a:rPr sz="1200" dirty="0"/>
                        <a:t> is an object. 
Output: Throws an exception if </a:t>
                      </a:r>
                      <a:r>
                        <a:rPr sz="1200" dirty="0" err="1"/>
                        <a:t>newPosition</a:t>
                      </a:r>
                      <a:r>
                        <a:rPr sz="1200" dirty="0"/>
                        <a:t> is invalid for this list before the operation.</a:t>
                      </a:r>
                    </a:p>
                  </a:txBody>
                  <a:tcPr marL="0" marR="0" marT="0" marB="0" horzOverflow="overflow"/>
                </a:tc>
                <a:extLst>
                  <a:ext uri="{0D108BD9-81ED-4DB2-BD59-A6C34878D82A}">
                    <a16:rowId xmlns:a16="http://schemas.microsoft.com/office/drawing/2014/main" val="10002"/>
                  </a:ext>
                </a:extLst>
              </a:tr>
              <a:tr h="210083">
                <a:tc>
                  <a:txBody>
                    <a:bodyPr/>
                    <a:lstStyle/>
                    <a:p>
                      <a:pPr algn="l">
                        <a:defRPr sz="1800"/>
                      </a:pPr>
                      <a:r>
                        <a:rPr sz="1200"/>
                        <a:t>remove(givenPosition)</a:t>
                      </a:r>
                    </a:p>
                  </a:txBody>
                  <a:tcPr marL="0" marR="0" marT="0" marB="0" horzOverflow="overflow"/>
                </a:tc>
                <a:tc>
                  <a:txBody>
                    <a:bodyPr/>
                    <a:lstStyle/>
                    <a:p>
                      <a:pPr algn="l" defTabSz="457200">
                        <a:defRPr sz="1200" b="1" spc="-50">
                          <a:solidFill>
                            <a:srgbClr val="2F2A2B"/>
                          </a:solidFill>
                        </a:defRPr>
                      </a:pPr>
                      <a:r>
                        <a:t>+remove(givenPosition: </a:t>
                      </a:r>
                      <a:r>
                        <a:rPr spc="-45"/>
                        <a:t>integer):  </a:t>
                      </a:r>
                      <a:r>
                        <a:t>T    </a:t>
                      </a:r>
                    </a:p>
                  </a:txBody>
                  <a:tcPr marL="0" marR="0" marT="0" marB="0" horzOverflow="overflow"/>
                </a:tc>
                <a:tc>
                  <a:txBody>
                    <a:bodyPr/>
                    <a:lstStyle/>
                    <a:p>
                      <a:pPr algn="l">
                        <a:defRPr sz="1800"/>
                      </a:pPr>
                      <a:r>
                        <a:rPr sz="1200" dirty="0"/>
                        <a:t>Task: Removes and returns the entry at position </a:t>
                      </a:r>
                      <a:r>
                        <a:rPr sz="1200" dirty="0" err="1"/>
                        <a:t>givenPosition</a:t>
                      </a:r>
                      <a:r>
                        <a:rPr sz="1200" dirty="0"/>
                        <a:t>. 
Input: </a:t>
                      </a:r>
                      <a:r>
                        <a:rPr sz="1200" dirty="0" err="1"/>
                        <a:t>givenPosition</a:t>
                      </a:r>
                      <a:r>
                        <a:rPr sz="1200" dirty="0"/>
                        <a:t> is an integer. 
Output: Either returns the removed entry or throws an exception if </a:t>
                      </a:r>
                      <a:r>
                        <a:rPr sz="1200" dirty="0" err="1"/>
                        <a:t>givenPosition</a:t>
                      </a:r>
                      <a:r>
                        <a:rPr sz="1200" dirty="0"/>
                        <a:t> is invalid for this list. Note that any value of </a:t>
                      </a:r>
                      <a:r>
                        <a:rPr sz="1200" dirty="0" err="1"/>
                        <a:t>givenPosition</a:t>
                      </a:r>
                      <a:r>
                        <a:rPr sz="1200" dirty="0"/>
                        <a:t> is invalid if the list is empty before the operation.</a:t>
                      </a:r>
                    </a:p>
                  </a:txBody>
                  <a:tcPr marL="0" marR="0" marT="0" marB="0" horzOverflow="overflow"/>
                </a:tc>
                <a:extLst>
                  <a:ext uri="{0D108BD9-81ED-4DB2-BD59-A6C34878D82A}">
                    <a16:rowId xmlns:a16="http://schemas.microsoft.com/office/drawing/2014/main" val="10003"/>
                  </a:ext>
                </a:extLst>
              </a:tr>
              <a:tr h="210083">
                <a:tc>
                  <a:txBody>
                    <a:bodyPr/>
                    <a:lstStyle/>
                    <a:p>
                      <a:pPr algn="l">
                        <a:defRPr sz="1800"/>
                      </a:pPr>
                      <a:r>
                        <a:rPr sz="1200"/>
                        <a:t>clear()</a:t>
                      </a:r>
                    </a:p>
                  </a:txBody>
                  <a:tcPr marL="0" marR="0" marT="0" marB="0" horzOverflow="overflow"/>
                </a:tc>
                <a:tc>
                  <a:txBody>
                    <a:bodyPr/>
                    <a:lstStyle/>
                    <a:p>
                      <a:pPr marL="101600" algn="l" defTabSz="457200">
                        <a:spcBef>
                          <a:spcPts val="700"/>
                        </a:spcBef>
                        <a:defRPr sz="1800"/>
                      </a:pPr>
                      <a:r>
                        <a:rPr sz="1200" b="1">
                          <a:solidFill>
                            <a:srgbClr val="2F2A2B"/>
                          </a:solidFill>
                        </a:rPr>
                        <a:t>+clear(): void</a:t>
                      </a:r>
                    </a:p>
                  </a:txBody>
                  <a:tcPr marL="0" marR="0" marT="0" marB="0" horzOverflow="overflow"/>
                </a:tc>
                <a:tc>
                  <a:txBody>
                    <a:bodyPr/>
                    <a:lstStyle/>
                    <a:p>
                      <a:pPr algn="l">
                        <a:defRPr sz="1800"/>
                      </a:pPr>
                      <a:r>
                        <a:rPr sz="1200"/>
                        <a:t>Task: Removes all entries from the list. 
Input: None.
Output: None.</a:t>
                      </a:r>
                    </a:p>
                  </a:txBody>
                  <a:tcPr marL="0" marR="0" marT="0" marB="0" horzOverflow="overflow"/>
                </a:tc>
                <a:extLst>
                  <a:ext uri="{0D108BD9-81ED-4DB2-BD59-A6C34878D82A}">
                    <a16:rowId xmlns:a16="http://schemas.microsoft.com/office/drawing/2014/main" val="10004"/>
                  </a:ext>
                </a:extLst>
              </a:tr>
              <a:tr h="210083">
                <a:tc>
                  <a:txBody>
                    <a:bodyPr/>
                    <a:lstStyle/>
                    <a:p>
                      <a:pPr algn="l">
                        <a:tabLst>
                          <a:tab pos="431800" algn="l"/>
                        </a:tabLst>
                        <a:defRPr sz="1800"/>
                      </a:pPr>
                      <a:r>
                        <a:rPr sz="1200"/>
                        <a:t>replace(givenPosition,  	anEntry)</a:t>
                      </a:r>
                    </a:p>
                  </a:txBody>
                  <a:tcPr marL="0" marR="0" marT="0" marB="0" horzOverflow="overflow"/>
                </a:tc>
                <a:tc>
                  <a:txBody>
                    <a:bodyPr/>
                    <a:lstStyle/>
                    <a:p>
                      <a:pPr marL="101600" algn="l" defTabSz="457200">
                        <a:defRPr sz="1200" b="1" spc="-20">
                          <a:solidFill>
                            <a:srgbClr val="2F2A2B"/>
                          </a:solidFill>
                        </a:defRPr>
                      </a:pPr>
                      <a:r>
                        <a:t>+replace(givenPosition: integer,</a:t>
                      </a:r>
                      <a:r>
                        <a:rPr>
                          <a:solidFill>
                            <a:srgbClr val="000000"/>
                          </a:solidFill>
                        </a:rPr>
                        <a:t> </a:t>
                      </a:r>
                      <a:r>
                        <a:t>anEntry: T): T</a:t>
                      </a:r>
                    </a:p>
                  </a:txBody>
                  <a:tcPr marL="0" marR="0" marT="0" marB="0" horzOverflow="overflow"/>
                </a:tc>
                <a:tc>
                  <a:txBody>
                    <a:bodyPr/>
                    <a:lstStyle/>
                    <a:p>
                      <a:pPr algn="l">
                        <a:defRPr sz="1800"/>
                      </a:pPr>
                      <a:r>
                        <a:rPr sz="1200" dirty="0"/>
                        <a:t>Task: Replaces the entry at position </a:t>
                      </a:r>
                      <a:r>
                        <a:rPr sz="1200" dirty="0" err="1"/>
                        <a:t>givenPosition</a:t>
                      </a:r>
                      <a:r>
                        <a:rPr sz="1200" dirty="0"/>
                        <a:t> with </a:t>
                      </a:r>
                      <a:r>
                        <a:rPr sz="1200" dirty="0" err="1"/>
                        <a:t>newEntry</a:t>
                      </a:r>
                      <a:r>
                        <a:rPr sz="1200" dirty="0"/>
                        <a:t>. 
Input: </a:t>
                      </a:r>
                      <a:r>
                        <a:rPr sz="1200" dirty="0" err="1"/>
                        <a:t>givenPosition</a:t>
                      </a:r>
                      <a:r>
                        <a:rPr sz="1200" dirty="0"/>
                        <a:t> is an integer, </a:t>
                      </a:r>
                      <a:r>
                        <a:rPr sz="1200" dirty="0" err="1"/>
                        <a:t>newEntry</a:t>
                      </a:r>
                      <a:r>
                        <a:rPr sz="1200" dirty="0"/>
                        <a:t> is an object. 
Output: Either returns the replaced entry or throws an exception if </a:t>
                      </a:r>
                      <a:r>
                        <a:rPr sz="1200" dirty="0" err="1"/>
                        <a:t>givenPosition</a:t>
                      </a:r>
                      <a:r>
                        <a:rPr sz="1200" dirty="0"/>
                        <a:t> is invalid for this list. Note that any value of </a:t>
                      </a:r>
                      <a:r>
                        <a:rPr sz="1200" dirty="0" err="1"/>
                        <a:t>givenPosition</a:t>
                      </a:r>
                      <a:r>
                        <a:rPr sz="1200" dirty="0"/>
                        <a:t> is invalid if the list is empty before the operation.</a:t>
                      </a:r>
                    </a:p>
                  </a:txBody>
                  <a:tcPr marL="0" marR="0" marT="0" marB="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68148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eaLnBrk="1" hangingPunct="1"/>
            <a:r>
              <a:rPr lang="en-US" altLang="en-US" smtClean="0"/>
              <a:t>Sorted Array-Based Dictionary</a:t>
            </a:r>
          </a:p>
        </p:txBody>
      </p:sp>
      <p:sp>
        <p:nvSpPr>
          <p:cNvPr id="70659" name="Content Placeholder 4"/>
          <p:cNvSpPr>
            <a:spLocks noGrp="1" noChangeArrowheads="1"/>
          </p:cNvSpPr>
          <p:nvPr>
            <p:ph type="body" sz="quarter" idx="11"/>
          </p:nvPr>
        </p:nvSpPr>
        <p:spPr/>
        <p:txBody>
          <a:bodyPr>
            <a:normAutofit lnSpcReduction="10000"/>
          </a:bodyPr>
          <a:lstStyle/>
          <a:p>
            <a:pPr eaLnBrk="1" hangingPunct="1"/>
            <a:r>
              <a:rPr lang="en-US" altLang="en-US" smtClean="0"/>
              <a:t>FIGURE 20-5 Removing an entry from a </a:t>
            </a:r>
            <a:br>
              <a:rPr lang="en-US" altLang="en-US" smtClean="0"/>
            </a:br>
            <a:r>
              <a:rPr lang="en-US" altLang="en-US" smtClean="0"/>
              <a:t>sorted array-based dictionary: (a) search;</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20981A89-C808-4D63-9380-11F600E916A6}"/>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 name="Picture 2">
            <a:extLst>
              <a:ext uri="{FF2B5EF4-FFF2-40B4-BE49-F238E27FC236}">
                <a16:creationId xmlns:a16="http://schemas.microsoft.com/office/drawing/2014/main" id="{BB75CE1C-24C5-4B0D-A393-49CB99E73AC1}"/>
              </a:ext>
            </a:extLst>
          </p:cNvPr>
          <p:cNvPicPr>
            <a:picLocks noChangeAspect="1" noChangeArrowheads="1"/>
          </p:cNvPicPr>
          <p:nvPr/>
        </p:nvPicPr>
        <p:blipFill>
          <a:blip r:embed="rId2">
            <a:grayscl/>
          </a:blip>
          <a:srcRect/>
          <a:stretch>
            <a:fillRect/>
          </a:stretch>
        </p:blipFill>
        <p:spPr bwMode="auto">
          <a:xfrm>
            <a:off x="833438" y="1857375"/>
            <a:ext cx="7477125" cy="3143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776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pPr eaLnBrk="1" hangingPunct="1"/>
            <a:r>
              <a:rPr lang="en-US" altLang="en-US" smtClean="0"/>
              <a:t>Sorted Array-Based Dictionary</a:t>
            </a:r>
          </a:p>
        </p:txBody>
      </p:sp>
      <p:sp>
        <p:nvSpPr>
          <p:cNvPr id="71683" name="Content Placeholder 4"/>
          <p:cNvSpPr>
            <a:spLocks noGrp="1" noChangeArrowheads="1"/>
          </p:cNvSpPr>
          <p:nvPr>
            <p:ph type="body" sz="quarter" idx="11"/>
          </p:nvPr>
        </p:nvSpPr>
        <p:spPr/>
        <p:txBody>
          <a:bodyPr>
            <a:normAutofit lnSpcReduction="10000"/>
          </a:bodyPr>
          <a:lstStyle/>
          <a:p>
            <a:pPr eaLnBrk="1" hangingPunct="1"/>
            <a:r>
              <a:rPr lang="en-US" altLang="en-US" smtClean="0"/>
              <a:t>FIGURE 20-5 Removing an entry from a sorted array-based dictionary: (b) shift entries</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86C53F1-7629-49F2-80C4-7D17DCE93E0E}"/>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 name="Picture 2">
            <a:extLst>
              <a:ext uri="{FF2B5EF4-FFF2-40B4-BE49-F238E27FC236}">
                <a16:creationId xmlns:a16="http://schemas.microsoft.com/office/drawing/2014/main" id="{D49E4C7B-BFE8-4F22-8ED1-6DF9B8C8EB0C}"/>
              </a:ext>
            </a:extLst>
          </p:cNvPr>
          <p:cNvPicPr>
            <a:picLocks noChangeAspect="1" noChangeArrowheads="1"/>
          </p:cNvPicPr>
          <p:nvPr/>
        </p:nvPicPr>
        <p:blipFill>
          <a:blip r:embed="rId2">
            <a:grayscl/>
          </a:blip>
          <a:srcRect/>
          <a:stretch>
            <a:fillRect/>
          </a:stretch>
        </p:blipFill>
        <p:spPr bwMode="auto">
          <a:xfrm>
            <a:off x="933450" y="1566863"/>
            <a:ext cx="7277100" cy="3724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211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p:txBody>
          <a:bodyPr/>
          <a:lstStyle/>
          <a:p>
            <a:pPr eaLnBrk="1" hangingPunct="1"/>
            <a:r>
              <a:rPr lang="en-US" altLang="en-US" smtClean="0"/>
              <a:t>Sorted Array-Based Dictionary</a:t>
            </a:r>
          </a:p>
        </p:txBody>
      </p:sp>
      <p:sp>
        <p:nvSpPr>
          <p:cNvPr id="72707" name="Content Placeholder 4"/>
          <p:cNvSpPr>
            <a:spLocks noGrp="1" noChangeArrowheads="1"/>
          </p:cNvSpPr>
          <p:nvPr>
            <p:ph type="body" sz="quarter" idx="11"/>
          </p:nvPr>
        </p:nvSpPr>
        <p:spPr/>
        <p:txBody>
          <a:bodyPr/>
          <a:lstStyle/>
          <a:p>
            <a:pPr eaLnBrk="1" hangingPunct="1"/>
            <a:r>
              <a:rPr lang="en-US" altLang="en-US" smtClean="0"/>
              <a:t>Algorithm that describes the remove operation</a:t>
            </a:r>
            <a:endParaRPr lang="en-US" altLang="en-US" b="1" smtClean="0">
              <a:solidFill>
                <a:srgbClr val="0070C0"/>
              </a:soli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FD52A95B-4B1C-4D71-9029-3E3CCB7194AD}"/>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2" name="Picture 2">
            <a:extLst>
              <a:ext uri="{FF2B5EF4-FFF2-40B4-BE49-F238E27FC236}">
                <a16:creationId xmlns:a16="http://schemas.microsoft.com/office/drawing/2014/main" id="{067B452B-ED26-4A09-9382-1C8AB2C1B4DF}"/>
              </a:ext>
            </a:extLst>
          </p:cNvPr>
          <p:cNvPicPr>
            <a:picLocks noChangeAspect="1" noChangeArrowheads="1"/>
          </p:cNvPicPr>
          <p:nvPr/>
        </p:nvPicPr>
        <p:blipFill>
          <a:blip r:embed="rId2">
            <a:grayscl/>
          </a:blip>
          <a:srcRect/>
          <a:stretch>
            <a:fillRect/>
          </a:stretch>
        </p:blipFill>
        <p:spPr bwMode="auto">
          <a:xfrm>
            <a:off x="625475" y="1900238"/>
            <a:ext cx="8058150" cy="305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589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p:txBody>
          <a:bodyPr/>
          <a:lstStyle/>
          <a:p>
            <a:pPr eaLnBrk="1" hangingPunct="1"/>
            <a:r>
              <a:rPr lang="en-US" altLang="en-US" smtClean="0"/>
              <a:t>Sorted Array-Based Dictionary</a:t>
            </a:r>
          </a:p>
        </p:txBody>
      </p:sp>
      <p:sp>
        <p:nvSpPr>
          <p:cNvPr id="73731" name="Content Placeholder 2"/>
          <p:cNvSpPr>
            <a:spLocks noGrp="1" noChangeArrowheads="1"/>
          </p:cNvSpPr>
          <p:nvPr>
            <p:ph sz="quarter" idx="11"/>
          </p:nvPr>
        </p:nvSpPr>
        <p:spPr>
          <a:xfrm>
            <a:off x="1163638" y="1746250"/>
            <a:ext cx="7497762" cy="4489450"/>
          </a:xfrm>
        </p:spPr>
        <p:txBody>
          <a:bodyPr/>
          <a:lstStyle/>
          <a:p>
            <a:pPr algn="l" eaLnBrk="1" hangingPunct="1"/>
            <a:r>
              <a:rPr lang="en-US" altLang="en-US" dirty="0" smtClean="0"/>
              <a:t>Efficiency. When </a:t>
            </a:r>
            <a:r>
              <a:rPr lang="en-US" altLang="en-US" sz="2800" b="1" dirty="0" err="1" smtClean="0">
                <a:solidFill>
                  <a:srgbClr val="0070C0"/>
                </a:solidFill>
                <a:latin typeface="Courier New" panose="02070309020205020404" pitchFamily="49" charset="0"/>
                <a:cs typeface="Courier New" panose="02070309020205020404" pitchFamily="49" charset="0"/>
              </a:rPr>
              <a:t>locateIndex</a:t>
            </a:r>
            <a:r>
              <a:rPr lang="en-US" altLang="en-US" dirty="0" smtClean="0"/>
              <a:t> uses a binary search in the sorted array-based implementation, the worst-case efficiencies</a:t>
            </a:r>
          </a:p>
          <a:p>
            <a:pPr lvl="1" eaLnBrk="1" hangingPunct="1"/>
            <a:r>
              <a:rPr lang="en-US" altLang="en-US" dirty="0" smtClean="0"/>
              <a:t>Addition O(</a:t>
            </a:r>
            <a:r>
              <a:rPr lang="en-US" altLang="en-US" i="1" dirty="0" smtClean="0"/>
              <a:t>n</a:t>
            </a:r>
            <a:r>
              <a:rPr lang="en-US" altLang="en-US" dirty="0" smtClean="0"/>
              <a:t>)</a:t>
            </a:r>
          </a:p>
          <a:p>
            <a:pPr lvl="1" eaLnBrk="1" hangingPunct="1"/>
            <a:r>
              <a:rPr lang="en-US" altLang="en-US" dirty="0" smtClean="0"/>
              <a:t>Removal O(</a:t>
            </a:r>
            <a:r>
              <a:rPr lang="en-US" altLang="en-US" i="1" dirty="0" smtClean="0"/>
              <a:t>n</a:t>
            </a:r>
            <a:r>
              <a:rPr lang="en-US" altLang="en-US" dirty="0" smtClean="0"/>
              <a:t>)</a:t>
            </a:r>
          </a:p>
          <a:p>
            <a:pPr lvl="1" eaLnBrk="1" hangingPunct="1"/>
            <a:r>
              <a:rPr lang="en-US" altLang="en-US" dirty="0" smtClean="0"/>
              <a:t>Retrieval O(log </a:t>
            </a:r>
            <a:r>
              <a:rPr lang="en-US" altLang="en-US" i="1" dirty="0" smtClean="0"/>
              <a:t>n</a:t>
            </a:r>
            <a:r>
              <a:rPr lang="en-US" altLang="en-US" dirty="0" smtClean="0"/>
              <a:t>)</a:t>
            </a:r>
          </a:p>
          <a:p>
            <a:pPr lvl="1" eaLnBrk="1" hangingPunct="1"/>
            <a:r>
              <a:rPr lang="en-US" altLang="en-US" dirty="0" smtClean="0"/>
              <a:t>Traversal O(</a:t>
            </a:r>
            <a:r>
              <a:rPr lang="en-US" altLang="en-US" i="1" dirty="0" smtClean="0"/>
              <a:t>n</a:t>
            </a:r>
            <a:r>
              <a:rPr lang="en-US" altLang="en-US" dirty="0" smtClean="0"/>
              <a:t>)</a:t>
            </a:r>
          </a:p>
        </p:txBody>
      </p:sp>
      <p:sp>
        <p:nvSpPr>
          <p:cNvPr id="4" name="Footer Placeholder 3">
            <a:extLst>
              <a:ext uri="{FF2B5EF4-FFF2-40B4-BE49-F238E27FC236}">
                <a16:creationId xmlns:a16="http://schemas.microsoft.com/office/drawing/2014/main" id="{ECCC6B81-E52C-4105-A047-5DF47C3472E4}"/>
              </a:ext>
            </a:extLst>
          </p:cNvPr>
          <p:cNvSpPr>
            <a:spLocks noGrp="1"/>
          </p:cNvSpPr>
          <p:nvPr>
            <p:ph type="ftr" sz="quarter" idx="12"/>
          </p:nvPr>
        </p:nvSpPr>
        <p:spPr/>
        <p:txBody>
          <a:bodyPr/>
          <a:lstStyle/>
          <a:p>
            <a:pPr>
              <a:defRPr/>
            </a:pPr>
            <a:r>
              <a:rPr lang="en-US"/>
              <a:t>© 2015 Pearson Education, Inc., Upper Saddle River, NJ.  All rights reserved.</a:t>
            </a:r>
          </a:p>
        </p:txBody>
      </p:sp>
    </p:spTree>
    <p:extLst>
      <p:ext uri="{BB962C8B-B14F-4D97-AF65-F5344CB8AC3E}">
        <p14:creationId xmlns:p14="http://schemas.microsoft.com/office/powerpoint/2010/main" val="2850869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noChangeArrowheads="1"/>
          </p:cNvSpPr>
          <p:nvPr>
            <p:ph type="title"/>
          </p:nvPr>
        </p:nvSpPr>
        <p:spPr/>
        <p:txBody>
          <a:bodyPr/>
          <a:lstStyle/>
          <a:p>
            <a:pPr eaLnBrk="1" hangingPunct="1"/>
            <a:r>
              <a:rPr lang="en-US" altLang="en-US" smtClean="0"/>
              <a:t>Linked Implementations</a:t>
            </a:r>
          </a:p>
        </p:txBody>
      </p:sp>
      <p:sp>
        <p:nvSpPr>
          <p:cNvPr id="74755" name="Content Placeholder 4"/>
          <p:cNvSpPr>
            <a:spLocks noGrp="1" noChangeArrowheads="1"/>
          </p:cNvSpPr>
          <p:nvPr>
            <p:ph type="body" sz="quarter" idx="11"/>
          </p:nvPr>
        </p:nvSpPr>
        <p:spPr>
          <a:xfrm>
            <a:off x="622300" y="4821238"/>
            <a:ext cx="7899400" cy="1376362"/>
          </a:xfrm>
        </p:spPr>
        <p:txBody>
          <a:bodyPr/>
          <a:lstStyle/>
          <a:p>
            <a:pPr eaLnBrk="1" hangingPunct="1"/>
            <a:r>
              <a:rPr lang="en-US" altLang="en-US" smtClean="0"/>
              <a:t>FIGURE 20-6 Three possible ways to use linked nodes to represent the entries in a dictionary: </a:t>
            </a:r>
            <a:br>
              <a:rPr lang="en-US" altLang="en-US" smtClean="0"/>
            </a:br>
            <a:r>
              <a:rPr lang="en-US" altLang="en-US" smtClean="0"/>
              <a:t>(a) a chain of nodes that each reference an entry object</a:t>
            </a:r>
          </a:p>
        </p:txBody>
      </p:sp>
      <p:sp>
        <p:nvSpPr>
          <p:cNvPr id="4" name="Footer Placeholder 3">
            <a:extLst>
              <a:ext uri="{FF2B5EF4-FFF2-40B4-BE49-F238E27FC236}">
                <a16:creationId xmlns:a16="http://schemas.microsoft.com/office/drawing/2014/main" id="{532977C9-E55D-4957-8383-4CAD0EA2E28F}"/>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35842" name="Picture 2">
            <a:extLst>
              <a:ext uri="{FF2B5EF4-FFF2-40B4-BE49-F238E27FC236}">
                <a16:creationId xmlns:a16="http://schemas.microsoft.com/office/drawing/2014/main" id="{614711B9-AB28-40D4-B650-877F0655F428}"/>
              </a:ext>
            </a:extLst>
          </p:cNvPr>
          <p:cNvPicPr>
            <a:picLocks noChangeAspect="1" noChangeArrowheads="1"/>
          </p:cNvPicPr>
          <p:nvPr/>
        </p:nvPicPr>
        <p:blipFill>
          <a:blip r:embed="rId2">
            <a:grayscl/>
          </a:blip>
          <a:srcRect/>
          <a:stretch>
            <a:fillRect/>
          </a:stretch>
        </p:blipFill>
        <p:spPr bwMode="auto">
          <a:xfrm>
            <a:off x="1333500" y="1387475"/>
            <a:ext cx="6477000" cy="3114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788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noChangeArrowheads="1"/>
          </p:cNvSpPr>
          <p:nvPr>
            <p:ph type="title"/>
          </p:nvPr>
        </p:nvSpPr>
        <p:spPr/>
        <p:txBody>
          <a:bodyPr/>
          <a:lstStyle/>
          <a:p>
            <a:pPr eaLnBrk="1" hangingPunct="1"/>
            <a:r>
              <a:rPr lang="en-US" altLang="en-US" smtClean="0"/>
              <a:t>Linked Implementations</a:t>
            </a:r>
          </a:p>
        </p:txBody>
      </p:sp>
      <p:sp>
        <p:nvSpPr>
          <p:cNvPr id="75779" name="Content Placeholder 4"/>
          <p:cNvSpPr>
            <a:spLocks noGrp="1" noChangeArrowheads="1"/>
          </p:cNvSpPr>
          <p:nvPr>
            <p:ph type="body" sz="quarter" idx="11"/>
          </p:nvPr>
        </p:nvSpPr>
        <p:spPr>
          <a:xfrm>
            <a:off x="552450" y="5251450"/>
            <a:ext cx="7899400" cy="1277938"/>
          </a:xfrm>
        </p:spPr>
        <p:txBody>
          <a:bodyPr/>
          <a:lstStyle/>
          <a:p>
            <a:pPr eaLnBrk="1" hangingPunct="1"/>
            <a:r>
              <a:rPr lang="en-US" altLang="en-US" smtClean="0"/>
              <a:t>FIGURE 20-6 Three possible ways to use linked nodes to represent the entries in a dictionary: </a:t>
            </a:r>
            <a:br>
              <a:rPr lang="en-US" altLang="en-US" smtClean="0"/>
            </a:br>
            <a:r>
              <a:rPr lang="en-US" altLang="en-US" smtClean="0"/>
              <a:t>(b) parallel chains of search keys and values; </a:t>
            </a:r>
          </a:p>
        </p:txBody>
      </p:sp>
      <p:sp>
        <p:nvSpPr>
          <p:cNvPr id="4" name="Footer Placeholder 3">
            <a:extLst>
              <a:ext uri="{FF2B5EF4-FFF2-40B4-BE49-F238E27FC236}">
                <a16:creationId xmlns:a16="http://schemas.microsoft.com/office/drawing/2014/main" id="{A8C709B9-271D-4268-939D-318D80FAFF88}"/>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36866" name="Picture 2">
            <a:extLst>
              <a:ext uri="{FF2B5EF4-FFF2-40B4-BE49-F238E27FC236}">
                <a16:creationId xmlns:a16="http://schemas.microsoft.com/office/drawing/2014/main" id="{F45B3B52-F737-4874-A2B9-FD5A750B9D45}"/>
              </a:ext>
            </a:extLst>
          </p:cNvPr>
          <p:cNvPicPr>
            <a:picLocks noChangeAspect="1" noChangeArrowheads="1"/>
          </p:cNvPicPr>
          <p:nvPr/>
        </p:nvPicPr>
        <p:blipFill>
          <a:blip r:embed="rId2">
            <a:grayscl/>
          </a:blip>
          <a:srcRect/>
          <a:stretch>
            <a:fillRect/>
          </a:stretch>
        </p:blipFill>
        <p:spPr bwMode="auto">
          <a:xfrm>
            <a:off x="1981200" y="1357313"/>
            <a:ext cx="5686425" cy="3643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924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noChangeArrowheads="1"/>
          </p:cNvSpPr>
          <p:nvPr>
            <p:ph type="title"/>
          </p:nvPr>
        </p:nvSpPr>
        <p:spPr/>
        <p:txBody>
          <a:bodyPr/>
          <a:lstStyle/>
          <a:p>
            <a:pPr eaLnBrk="1" hangingPunct="1"/>
            <a:r>
              <a:rPr lang="en-US" altLang="en-US" smtClean="0"/>
              <a:t>Linked Implementations</a:t>
            </a:r>
          </a:p>
        </p:txBody>
      </p:sp>
      <p:sp>
        <p:nvSpPr>
          <p:cNvPr id="76803" name="Content Placeholder 4"/>
          <p:cNvSpPr>
            <a:spLocks noGrp="1" noChangeArrowheads="1"/>
          </p:cNvSpPr>
          <p:nvPr>
            <p:ph type="body" sz="quarter" idx="11"/>
          </p:nvPr>
        </p:nvSpPr>
        <p:spPr>
          <a:xfrm>
            <a:off x="622300" y="5099050"/>
            <a:ext cx="7899400" cy="1209675"/>
          </a:xfrm>
        </p:spPr>
        <p:txBody>
          <a:bodyPr/>
          <a:lstStyle/>
          <a:p>
            <a:pPr eaLnBrk="1" hangingPunct="1"/>
            <a:r>
              <a:rPr lang="en-US" altLang="en-US" smtClean="0"/>
              <a:t>FIGURE 20-6 Three possible ways to use linked nodes to represent the entries in a dictionary: (c) a chain of nodes that each reference a search key and a value</a:t>
            </a:r>
          </a:p>
        </p:txBody>
      </p:sp>
      <p:sp>
        <p:nvSpPr>
          <p:cNvPr id="4" name="Footer Placeholder 3">
            <a:extLst>
              <a:ext uri="{FF2B5EF4-FFF2-40B4-BE49-F238E27FC236}">
                <a16:creationId xmlns:a16="http://schemas.microsoft.com/office/drawing/2014/main" id="{B41028F4-2BD8-47A3-8827-42AF4820B145}"/>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37890" name="Picture 2">
            <a:extLst>
              <a:ext uri="{FF2B5EF4-FFF2-40B4-BE49-F238E27FC236}">
                <a16:creationId xmlns:a16="http://schemas.microsoft.com/office/drawing/2014/main" id="{87BFA900-F2CE-41DE-AE98-FDCD26AABAEC}"/>
              </a:ext>
            </a:extLst>
          </p:cNvPr>
          <p:cNvPicPr>
            <a:picLocks noChangeAspect="1" noChangeArrowheads="1"/>
          </p:cNvPicPr>
          <p:nvPr/>
        </p:nvPicPr>
        <p:blipFill>
          <a:blip r:embed="rId2">
            <a:grayscl/>
          </a:blip>
          <a:srcRect/>
          <a:stretch>
            <a:fillRect/>
          </a:stretch>
        </p:blipFill>
        <p:spPr bwMode="auto">
          <a:xfrm>
            <a:off x="1433513" y="2051050"/>
            <a:ext cx="6634162" cy="2516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847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pPr eaLnBrk="1" hangingPunct="1"/>
            <a:r>
              <a:rPr lang="en-US" altLang="en-US" smtClean="0"/>
              <a:t>An Unsorted Linked Dictionary</a:t>
            </a:r>
          </a:p>
        </p:txBody>
      </p:sp>
      <p:sp>
        <p:nvSpPr>
          <p:cNvPr id="77827" name="Content Placeholder 2"/>
          <p:cNvSpPr>
            <a:spLocks noGrp="1" noChangeArrowheads="1"/>
          </p:cNvSpPr>
          <p:nvPr>
            <p:ph type="body" sz="quarter" idx="11"/>
          </p:nvPr>
        </p:nvSpPr>
        <p:spPr/>
        <p:txBody>
          <a:bodyPr/>
          <a:lstStyle/>
          <a:p>
            <a:pPr eaLnBrk="1" hangingPunct="1"/>
            <a:r>
              <a:rPr lang="en-US" altLang="en-US" smtClean="0"/>
              <a:t>FIGURE 20-7 Adding to an unsorted linked dictionary</a:t>
            </a:r>
          </a:p>
        </p:txBody>
      </p:sp>
      <p:sp>
        <p:nvSpPr>
          <p:cNvPr id="4" name="Footer Placeholder 3">
            <a:extLst>
              <a:ext uri="{FF2B5EF4-FFF2-40B4-BE49-F238E27FC236}">
                <a16:creationId xmlns:a16="http://schemas.microsoft.com/office/drawing/2014/main" id="{767D1006-6CEB-4B56-857C-B789DC7A36B1}"/>
              </a:ext>
            </a:extLst>
          </p:cNvPr>
          <p:cNvSpPr>
            <a:spLocks noGrp="1"/>
          </p:cNvSpPr>
          <p:nvPr>
            <p:ph type="ftr" sz="quarter" idx="12"/>
          </p:nvPr>
        </p:nvSpPr>
        <p:spPr/>
        <p:txBody>
          <a:bodyPr/>
          <a:lstStyle/>
          <a:p>
            <a:pPr>
              <a:defRPr/>
            </a:pPr>
            <a:r>
              <a:rPr lang="en-US"/>
              <a:t>© 2015 Pearson Education, Inc., Upper Saddle River, NJ.  All rights reserved.</a:t>
            </a:r>
          </a:p>
        </p:txBody>
      </p:sp>
      <p:pic>
        <p:nvPicPr>
          <p:cNvPr id="38914" name="Picture 2">
            <a:extLst>
              <a:ext uri="{FF2B5EF4-FFF2-40B4-BE49-F238E27FC236}">
                <a16:creationId xmlns:a16="http://schemas.microsoft.com/office/drawing/2014/main" id="{F0F10A94-49D3-4AD0-8CDA-798DAC5C45E1}"/>
              </a:ext>
            </a:extLst>
          </p:cNvPr>
          <p:cNvPicPr>
            <a:picLocks noChangeAspect="1" noChangeArrowheads="1"/>
          </p:cNvPicPr>
          <p:nvPr/>
        </p:nvPicPr>
        <p:blipFill>
          <a:blip r:embed="rId2">
            <a:grayscl/>
          </a:blip>
          <a:srcRect/>
          <a:stretch>
            <a:fillRect/>
          </a:stretch>
        </p:blipFill>
        <p:spPr bwMode="auto">
          <a:xfrm>
            <a:off x="715963" y="2490788"/>
            <a:ext cx="7962900" cy="1876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208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title"/>
          </p:nvPr>
        </p:nvSpPr>
        <p:spPr/>
        <p:txBody>
          <a:bodyPr/>
          <a:lstStyle/>
          <a:p>
            <a:pPr eaLnBrk="1" hangingPunct="1"/>
            <a:r>
              <a:rPr lang="en-US" altLang="en-US" dirty="0" smtClean="0"/>
              <a:t>Linked </a:t>
            </a:r>
            <a:r>
              <a:rPr lang="en-US" altLang="en-US" dirty="0" smtClean="0"/>
              <a:t>Dictionary</a:t>
            </a:r>
          </a:p>
        </p:txBody>
      </p:sp>
      <p:sp>
        <p:nvSpPr>
          <p:cNvPr id="78851" name="Content Placeholder 2"/>
          <p:cNvSpPr>
            <a:spLocks noGrp="1" noChangeArrowheads="1"/>
          </p:cNvSpPr>
          <p:nvPr>
            <p:ph sz="quarter" idx="11"/>
          </p:nvPr>
        </p:nvSpPr>
        <p:spPr>
          <a:xfrm>
            <a:off x="1385888" y="2133600"/>
            <a:ext cx="7275512" cy="4102100"/>
          </a:xfrm>
        </p:spPr>
        <p:txBody>
          <a:bodyPr/>
          <a:lstStyle/>
          <a:p>
            <a:pPr algn="l" eaLnBrk="1" hangingPunct="1"/>
            <a:r>
              <a:rPr lang="en-US" altLang="en-US" dirty="0" smtClean="0"/>
              <a:t>Efficiency:  for this implementation, </a:t>
            </a:r>
            <a:br>
              <a:rPr lang="en-US" altLang="en-US" dirty="0" smtClean="0"/>
            </a:br>
            <a:r>
              <a:rPr lang="en-US" altLang="en-US" dirty="0" smtClean="0"/>
              <a:t>the worst-case efficiencies of the operations.</a:t>
            </a:r>
          </a:p>
          <a:p>
            <a:pPr lvl="1" eaLnBrk="1" hangingPunct="1"/>
            <a:r>
              <a:rPr lang="en-US" altLang="en-US" dirty="0" smtClean="0"/>
              <a:t>Addition O(</a:t>
            </a:r>
            <a:r>
              <a:rPr lang="en-US" altLang="en-US" i="1" dirty="0" smtClean="0"/>
              <a:t>n</a:t>
            </a:r>
            <a:r>
              <a:rPr lang="en-US" altLang="en-US" dirty="0" smtClean="0"/>
              <a:t>)</a:t>
            </a:r>
          </a:p>
          <a:p>
            <a:pPr lvl="1" eaLnBrk="1" hangingPunct="1"/>
            <a:r>
              <a:rPr lang="en-US" altLang="en-US" dirty="0" smtClean="0"/>
              <a:t>Removal O(</a:t>
            </a:r>
            <a:r>
              <a:rPr lang="en-US" altLang="en-US" i="1" dirty="0" smtClean="0"/>
              <a:t>n</a:t>
            </a:r>
            <a:r>
              <a:rPr lang="en-US" altLang="en-US" dirty="0" smtClean="0"/>
              <a:t>)</a:t>
            </a:r>
          </a:p>
          <a:p>
            <a:pPr lvl="1" eaLnBrk="1" hangingPunct="1"/>
            <a:r>
              <a:rPr lang="en-US" altLang="en-US" dirty="0" smtClean="0"/>
              <a:t>Retrieval O(</a:t>
            </a:r>
            <a:r>
              <a:rPr lang="en-US" altLang="en-US" i="1" dirty="0" smtClean="0"/>
              <a:t>n</a:t>
            </a:r>
            <a:r>
              <a:rPr lang="en-US" altLang="en-US" dirty="0" smtClean="0"/>
              <a:t>)</a:t>
            </a:r>
          </a:p>
          <a:p>
            <a:pPr lvl="1" eaLnBrk="1" hangingPunct="1"/>
            <a:r>
              <a:rPr lang="en-US" altLang="en-US" dirty="0" smtClean="0"/>
              <a:t>Traversal O(</a:t>
            </a:r>
            <a:r>
              <a:rPr lang="en-US" altLang="en-US" i="1" dirty="0" smtClean="0"/>
              <a:t>n</a:t>
            </a:r>
            <a:r>
              <a:rPr lang="en-US" altLang="en-US" dirty="0" smtClean="0"/>
              <a:t>)</a:t>
            </a:r>
          </a:p>
        </p:txBody>
      </p:sp>
      <p:sp>
        <p:nvSpPr>
          <p:cNvPr id="4" name="Footer Placeholder 3">
            <a:extLst>
              <a:ext uri="{FF2B5EF4-FFF2-40B4-BE49-F238E27FC236}">
                <a16:creationId xmlns:a16="http://schemas.microsoft.com/office/drawing/2014/main" id="{9EE8E0B7-998A-4299-8DB7-8251229EB0C6}"/>
              </a:ext>
            </a:extLst>
          </p:cNvPr>
          <p:cNvSpPr>
            <a:spLocks noGrp="1"/>
          </p:cNvSpPr>
          <p:nvPr>
            <p:ph type="ftr" sz="quarter" idx="12"/>
          </p:nvPr>
        </p:nvSpPr>
        <p:spPr/>
        <p:txBody>
          <a:bodyPr/>
          <a:lstStyle/>
          <a:p>
            <a:pPr>
              <a:defRPr/>
            </a:pPr>
            <a:r>
              <a:rPr lang="en-US"/>
              <a:t>© 2015 Pearson Education, Inc., Upper Saddle River, NJ.  All rights reserved.</a:t>
            </a:r>
          </a:p>
        </p:txBody>
      </p:sp>
    </p:spTree>
    <p:extLst>
      <p:ext uri="{BB962C8B-B14F-4D97-AF65-F5344CB8AC3E}">
        <p14:creationId xmlns:p14="http://schemas.microsoft.com/office/powerpoint/2010/main" val="3499979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END</a:t>
            </a:r>
            <a:endParaRPr lang="en-US" dirty="0"/>
          </a:p>
        </p:txBody>
      </p:sp>
    </p:spTree>
    <p:extLst>
      <p:ext uri="{BB962C8B-B14F-4D97-AF65-F5344CB8AC3E}">
        <p14:creationId xmlns:p14="http://schemas.microsoft.com/office/powerpoint/2010/main" val="3970325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2"/>
          <p:cNvSpPr txBox="1">
            <a:spLocks noGrp="1"/>
          </p:cNvSpPr>
          <p:nvPr>
            <p:ph type="body" sz="quarter" idx="1"/>
          </p:nvPr>
        </p:nvSpPr>
        <p:spPr>
          <a:xfrm>
            <a:off x="562417" y="1264227"/>
            <a:ext cx="8229601" cy="1054694"/>
          </a:xfrm>
          <a:prstGeom prst="rect">
            <a:avLst/>
          </a:prstGeom>
        </p:spPr>
        <p:txBody>
          <a:bodyPr/>
          <a:lstStyle/>
          <a:p>
            <a:pPr marL="216407" indent="-144271" defTabSz="649223">
              <a:spcBef>
                <a:spcPts val="400"/>
              </a:spcBef>
              <a:defRPr sz="1703"/>
            </a:pPr>
            <a:r>
              <a:rPr dirty="0"/>
              <a:t>Data</a:t>
            </a:r>
          </a:p>
          <a:p>
            <a:pPr marL="559054" lvl="1" indent="-162305" defTabSz="649223">
              <a:spcBef>
                <a:spcPts val="400"/>
              </a:spcBef>
              <a:defRPr sz="1703"/>
            </a:pPr>
            <a:r>
              <a:rPr dirty="0"/>
              <a:t>A collection of objects in a specific order and having the same data type</a:t>
            </a:r>
          </a:p>
          <a:p>
            <a:pPr marL="559054" lvl="1" indent="-162305" defTabSz="649223">
              <a:spcBef>
                <a:spcPts val="400"/>
              </a:spcBef>
              <a:defRPr sz="1703"/>
            </a:pPr>
            <a:r>
              <a:rPr dirty="0"/>
              <a:t>The number of objects in the collection</a:t>
            </a:r>
          </a:p>
        </p:txBody>
      </p:sp>
      <p:sp>
        <p:nvSpPr>
          <p:cNvPr id="66" name="Title 1"/>
          <p:cNvSpPr txBox="1">
            <a:spLocks noGrp="1"/>
          </p:cNvSpPr>
          <p:nvPr>
            <p:ph type="title"/>
          </p:nvPr>
        </p:nvSpPr>
        <p:spPr>
          <a:prstGeom prst="rect">
            <a:avLst/>
          </a:prstGeom>
        </p:spPr>
        <p:txBody>
          <a:bodyPr/>
          <a:lstStyle/>
          <a:p>
            <a:r>
              <a:t>Specifications for the ADT List</a:t>
            </a:r>
          </a:p>
        </p:txBody>
      </p:sp>
      <p:graphicFrame>
        <p:nvGraphicFramePr>
          <p:cNvPr id="67" name="Table"/>
          <p:cNvGraphicFramePr/>
          <p:nvPr>
            <p:extLst>
              <p:ext uri="{D42A27DB-BD31-4B8C-83A1-F6EECF244321}">
                <p14:modId xmlns:p14="http://schemas.microsoft.com/office/powerpoint/2010/main" val="794091252"/>
              </p:ext>
            </p:extLst>
          </p:nvPr>
        </p:nvGraphicFramePr>
        <p:xfrm>
          <a:off x="695346" y="2438400"/>
          <a:ext cx="7963745" cy="4050563"/>
        </p:xfrm>
        <a:graphic>
          <a:graphicData uri="http://schemas.openxmlformats.org/drawingml/2006/table">
            <a:tbl>
              <a:tblPr firstRow="1" bandRow="1"/>
              <a:tblGrid>
                <a:gridCol w="1705213">
                  <a:extLst>
                    <a:ext uri="{9D8B030D-6E8A-4147-A177-3AD203B41FA5}">
                      <a16:colId xmlns:a16="http://schemas.microsoft.com/office/drawing/2014/main" val="20000"/>
                    </a:ext>
                  </a:extLst>
                </a:gridCol>
                <a:gridCol w="2482373">
                  <a:extLst>
                    <a:ext uri="{9D8B030D-6E8A-4147-A177-3AD203B41FA5}">
                      <a16:colId xmlns:a16="http://schemas.microsoft.com/office/drawing/2014/main" val="20001"/>
                    </a:ext>
                  </a:extLst>
                </a:gridCol>
                <a:gridCol w="3776159">
                  <a:extLst>
                    <a:ext uri="{9D8B030D-6E8A-4147-A177-3AD203B41FA5}">
                      <a16:colId xmlns:a16="http://schemas.microsoft.com/office/drawing/2014/main" val="20002"/>
                    </a:ext>
                  </a:extLst>
                </a:gridCol>
              </a:tblGrid>
              <a:tr h="210083">
                <a:tc>
                  <a:txBody>
                    <a:bodyPr/>
                    <a:lstStyle/>
                    <a:p>
                      <a:pPr algn="l">
                        <a:defRPr sz="1800" b="0">
                          <a:solidFill>
                            <a:srgbClr val="000000"/>
                          </a:solidFill>
                        </a:defRPr>
                      </a:pPr>
                      <a:r>
                        <a:rPr sz="1200" b="1">
                          <a:solidFill>
                            <a:srgbClr val="FFFFFF"/>
                          </a:solidFill>
                        </a:rPr>
                        <a:t>Pseudocode</a:t>
                      </a:r>
                    </a:p>
                  </a:txBody>
                  <a:tcPr marL="0" marR="0" marT="0" marB="0" horzOverflow="overflow"/>
                </a:tc>
                <a:tc>
                  <a:txBody>
                    <a:bodyPr/>
                    <a:lstStyle/>
                    <a:p>
                      <a:pPr algn="l">
                        <a:defRPr sz="1800" b="0">
                          <a:solidFill>
                            <a:srgbClr val="000000"/>
                          </a:solidFill>
                        </a:defRPr>
                      </a:pPr>
                      <a:r>
                        <a:rPr sz="1200" b="1">
                          <a:solidFill>
                            <a:srgbClr val="FFFFFF"/>
                          </a:solidFill>
                        </a:rPr>
                        <a:t>UML</a:t>
                      </a:r>
                    </a:p>
                  </a:txBody>
                  <a:tcPr marL="0" marR="0" marT="0" marB="0" horzOverflow="overflow"/>
                </a:tc>
                <a:tc>
                  <a:txBody>
                    <a:bodyPr/>
                    <a:lstStyle/>
                    <a:p>
                      <a:pPr algn="l">
                        <a:defRPr sz="1800" b="0">
                          <a:solidFill>
                            <a:srgbClr val="000000"/>
                          </a:solidFill>
                        </a:defRPr>
                      </a:pPr>
                      <a:r>
                        <a:rPr sz="1200" b="1">
                          <a:solidFill>
                            <a:srgbClr val="FFFFFF"/>
                          </a:solidFill>
                        </a:rPr>
                        <a:t>Description</a:t>
                      </a:r>
                    </a:p>
                  </a:txBody>
                  <a:tcPr marL="0" marR="0" marT="0" marB="0" horzOverflow="overflow"/>
                </a:tc>
                <a:extLst>
                  <a:ext uri="{0D108BD9-81ED-4DB2-BD59-A6C34878D82A}">
                    <a16:rowId xmlns:a16="http://schemas.microsoft.com/office/drawing/2014/main" val="10000"/>
                  </a:ext>
                </a:extLst>
              </a:tr>
              <a:tr h="210083">
                <a:tc>
                  <a:txBody>
                    <a:bodyPr/>
                    <a:lstStyle/>
                    <a:p>
                      <a:pPr algn="l">
                        <a:defRPr sz="1800"/>
                      </a:pPr>
                      <a:r>
                        <a:rPr sz="1200"/>
                        <a:t>getEntry(givenPosition)</a:t>
                      </a:r>
                    </a:p>
                  </a:txBody>
                  <a:tcPr marL="0" marR="0" marT="0" marB="0" horzOverflow="overflow"/>
                </a:tc>
                <a:tc>
                  <a:txBody>
                    <a:bodyPr/>
                    <a:lstStyle/>
                    <a:p>
                      <a:pPr marL="100964" algn="l" defTabSz="457200">
                        <a:defRPr sz="1200" b="1" spc="-75">
                          <a:solidFill>
                            <a:srgbClr val="2F2A2B"/>
                          </a:solidFill>
                        </a:defRPr>
                      </a:pPr>
                      <a:r>
                        <a:rPr dirty="0"/>
                        <a:t>+</a:t>
                      </a:r>
                      <a:r>
                        <a:rPr dirty="0" err="1"/>
                        <a:t>getEntry</a:t>
                      </a:r>
                      <a:r>
                        <a:rPr dirty="0"/>
                        <a:t>(</a:t>
                      </a:r>
                      <a:r>
                        <a:rPr dirty="0" err="1"/>
                        <a:t>givenPosition</a:t>
                      </a:r>
                      <a:r>
                        <a:rPr dirty="0"/>
                        <a:t>: </a:t>
                      </a:r>
                      <a:r>
                        <a:rPr spc="-70" dirty="0"/>
                        <a:t>integer): </a:t>
                      </a:r>
                      <a:r>
                        <a:rPr dirty="0"/>
                        <a:t>T</a:t>
                      </a:r>
                    </a:p>
                  </a:txBody>
                  <a:tcPr marL="0" marR="0" marT="0" marB="0" horzOverflow="overflow"/>
                </a:tc>
                <a:tc>
                  <a:txBody>
                    <a:bodyPr/>
                    <a:lstStyle/>
                    <a:p>
                      <a:pPr algn="l">
                        <a:defRPr sz="1800"/>
                      </a:pPr>
                      <a:r>
                        <a:rPr sz="1200"/>
                        <a:t>Task: Retrieves the entry at position givenPosition.
Input: givenPosition is an integer. 
Output: Either returns the entry at position givenPosition or throws an exception if givenPosition is invalid for this list. Note that any value of givenPosition is invalid if the list is empty before the operation.</a:t>
                      </a:r>
                    </a:p>
                  </a:txBody>
                  <a:tcPr marL="0" marR="0" marT="0" marB="0" horzOverflow="overflow"/>
                </a:tc>
                <a:extLst>
                  <a:ext uri="{0D108BD9-81ED-4DB2-BD59-A6C34878D82A}">
                    <a16:rowId xmlns:a16="http://schemas.microsoft.com/office/drawing/2014/main" val="10001"/>
                  </a:ext>
                </a:extLst>
              </a:tr>
              <a:tr h="210083">
                <a:tc>
                  <a:txBody>
                    <a:bodyPr/>
                    <a:lstStyle/>
                    <a:p>
                      <a:pPr algn="l">
                        <a:defRPr sz="1800"/>
                      </a:pPr>
                      <a:r>
                        <a:rPr sz="1200"/>
                        <a:t>toArray()</a:t>
                      </a:r>
                    </a:p>
                  </a:txBody>
                  <a:tcPr marL="0" marR="0" marT="0" marB="0" horzOverflow="overflow"/>
                </a:tc>
                <a:tc>
                  <a:txBody>
                    <a:bodyPr/>
                    <a:lstStyle/>
                    <a:p>
                      <a:pPr marL="100964" algn="l" defTabSz="457200">
                        <a:defRPr sz="1800"/>
                      </a:pPr>
                      <a:r>
                        <a:rPr sz="1200" b="1">
                          <a:solidFill>
                            <a:srgbClr val="2F2A2B"/>
                          </a:solidFill>
                        </a:rPr>
                        <a:t>+toArray: T[ ]</a:t>
                      </a:r>
                    </a:p>
                  </a:txBody>
                  <a:tcPr marL="0" marR="0" marT="0" marB="0" horzOverflow="overflow"/>
                </a:tc>
                <a:tc>
                  <a:txBody>
                    <a:bodyPr/>
                    <a:lstStyle/>
                    <a:p>
                      <a:pPr algn="l">
                        <a:defRPr sz="1800"/>
                      </a:pPr>
                      <a:r>
                        <a:rPr sz="1200"/>
                        <a:t>Task: Retrieves all entries that are in the list in the order in which they occur.
Input: None.
Output: Returns a new array of the entries currently in the list.</a:t>
                      </a:r>
                    </a:p>
                  </a:txBody>
                  <a:tcPr marL="0" marR="0" marT="0" marB="0" horzOverflow="overflow"/>
                </a:tc>
                <a:extLst>
                  <a:ext uri="{0D108BD9-81ED-4DB2-BD59-A6C34878D82A}">
                    <a16:rowId xmlns:a16="http://schemas.microsoft.com/office/drawing/2014/main" val="10002"/>
                  </a:ext>
                </a:extLst>
              </a:tr>
              <a:tr h="210083">
                <a:tc>
                  <a:txBody>
                    <a:bodyPr/>
                    <a:lstStyle/>
                    <a:p>
                      <a:pPr algn="l">
                        <a:defRPr sz="1800"/>
                      </a:pPr>
                      <a:r>
                        <a:rPr sz="1200"/>
                        <a:t>contains(anEntry)</a:t>
                      </a:r>
                    </a:p>
                  </a:txBody>
                  <a:tcPr marL="0" marR="0" marT="0" marB="0" horzOverflow="overflow"/>
                </a:tc>
                <a:tc>
                  <a:txBody>
                    <a:bodyPr/>
                    <a:lstStyle/>
                    <a:p>
                      <a:pPr marL="100964" algn="l" defTabSz="457200">
                        <a:defRPr sz="1800"/>
                      </a:pPr>
                      <a:r>
                        <a:rPr sz="1200" b="1">
                          <a:solidFill>
                            <a:srgbClr val="2F2A2B"/>
                          </a:solidFill>
                        </a:rPr>
                        <a:t>+contains(anEntry: T): boolean</a:t>
                      </a:r>
                    </a:p>
                  </a:txBody>
                  <a:tcPr marL="0" marR="0" marT="0" marB="0" horzOverflow="overflow"/>
                </a:tc>
                <a:tc>
                  <a:txBody>
                    <a:bodyPr/>
                    <a:lstStyle/>
                    <a:p>
                      <a:pPr algn="l">
                        <a:defRPr sz="1800"/>
                      </a:pPr>
                      <a:r>
                        <a:rPr sz="1200"/>
                        <a:t>Task: Sees whether the list contains anEntry.
Input: anEntry is an object. 
Output: Returns true if anEntry is in the list, or false if not.</a:t>
                      </a:r>
                    </a:p>
                  </a:txBody>
                  <a:tcPr marL="0" marR="0" marT="0" marB="0" horzOverflow="overflow"/>
                </a:tc>
                <a:extLst>
                  <a:ext uri="{0D108BD9-81ED-4DB2-BD59-A6C34878D82A}">
                    <a16:rowId xmlns:a16="http://schemas.microsoft.com/office/drawing/2014/main" val="10003"/>
                  </a:ext>
                </a:extLst>
              </a:tr>
              <a:tr h="210083">
                <a:tc>
                  <a:txBody>
                    <a:bodyPr/>
                    <a:lstStyle/>
                    <a:p>
                      <a:pPr algn="l">
                        <a:defRPr sz="1800"/>
                      </a:pPr>
                      <a:r>
                        <a:rPr sz="1200"/>
                        <a:t>getLength()</a:t>
                      </a:r>
                    </a:p>
                  </a:txBody>
                  <a:tcPr marL="0" marR="0" marT="0" marB="0" horzOverflow="overflow"/>
                </a:tc>
                <a:tc>
                  <a:txBody>
                    <a:bodyPr/>
                    <a:lstStyle/>
                    <a:p>
                      <a:pPr marL="100964" algn="l" defTabSz="457200">
                        <a:defRPr sz="1800"/>
                      </a:pPr>
                      <a:r>
                        <a:rPr sz="1200" b="1">
                          <a:solidFill>
                            <a:srgbClr val="2F2A2B"/>
                          </a:solidFill>
                        </a:rPr>
                        <a:t>+getLength(): integer</a:t>
                      </a:r>
                    </a:p>
                  </a:txBody>
                  <a:tcPr marL="0" marR="0" marT="0" marB="0" horzOverflow="overflow"/>
                </a:tc>
                <a:tc>
                  <a:txBody>
                    <a:bodyPr/>
                    <a:lstStyle/>
                    <a:p>
                      <a:pPr algn="l">
                        <a:defRPr sz="1800"/>
                      </a:pPr>
                      <a:r>
                        <a:rPr sz="1200"/>
                        <a:t>Task: Gets the number of entries currently in the list.
Input: None.
Output: Returns the number of entries currently in the list.</a:t>
                      </a:r>
                    </a:p>
                  </a:txBody>
                  <a:tcPr marL="0" marR="0" marT="0" marB="0" horzOverflow="overflow"/>
                </a:tc>
                <a:extLst>
                  <a:ext uri="{0D108BD9-81ED-4DB2-BD59-A6C34878D82A}">
                    <a16:rowId xmlns:a16="http://schemas.microsoft.com/office/drawing/2014/main" val="10004"/>
                  </a:ext>
                </a:extLst>
              </a:tr>
              <a:tr h="210083">
                <a:tc>
                  <a:txBody>
                    <a:bodyPr/>
                    <a:lstStyle/>
                    <a:p>
                      <a:pPr algn="l">
                        <a:defRPr sz="1800"/>
                      </a:pPr>
                      <a:r>
                        <a:rPr sz="1200"/>
                        <a:t>isEmpty()</a:t>
                      </a:r>
                    </a:p>
                  </a:txBody>
                  <a:tcPr marL="0" marR="0" marT="0" marB="0" horzOverflow="overflow"/>
                </a:tc>
                <a:tc>
                  <a:txBody>
                    <a:bodyPr/>
                    <a:lstStyle/>
                    <a:p>
                      <a:pPr marL="100964" algn="l" defTabSz="457200">
                        <a:defRPr sz="1800"/>
                      </a:pPr>
                      <a:r>
                        <a:rPr sz="1200" b="1">
                          <a:solidFill>
                            <a:srgbClr val="2F2A2B"/>
                          </a:solidFill>
                        </a:rPr>
                        <a:t>+isEmpty(): boolean</a:t>
                      </a:r>
                    </a:p>
                  </a:txBody>
                  <a:tcPr marL="0" marR="0" marT="0" marB="0" horzOverflow="overflow"/>
                </a:tc>
                <a:tc>
                  <a:txBody>
                    <a:bodyPr/>
                    <a:lstStyle/>
                    <a:p>
                      <a:pPr algn="l">
                        <a:defRPr sz="1800"/>
                      </a:pPr>
                      <a:r>
                        <a:rPr sz="1200" dirty="0"/>
                        <a:t>Task: Sees whether the list is empty. 
Input: None.
Output: Returns true if the list is empty, or false if not.</a:t>
                      </a:r>
                    </a:p>
                  </a:txBody>
                  <a:tcPr marL="0" marR="0" marT="0" marB="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528464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prstGeom prst="rect">
            <a:avLst/>
          </a:prstGeom>
        </p:spPr>
        <p:txBody>
          <a:bodyPr/>
          <a:lstStyle/>
          <a:p>
            <a:pPr defTabSz="786384">
              <a:defRPr sz="3784"/>
            </a:pPr>
            <a:r>
              <a:t>Java Class Library: The Interface </a:t>
            </a:r>
            <a:r>
              <a:rPr>
                <a:latin typeface="Courier New"/>
                <a:ea typeface="Courier New"/>
                <a:cs typeface="Courier New"/>
                <a:sym typeface="Courier New"/>
              </a:rPr>
              <a:t>List</a:t>
            </a:r>
          </a:p>
        </p:txBody>
      </p:sp>
      <p:sp>
        <p:nvSpPr>
          <p:cNvPr id="98" name="Text Placeholder 2"/>
          <p:cNvSpPr txBox="1">
            <a:spLocks noGrp="1"/>
          </p:cNvSpPr>
          <p:nvPr>
            <p:ph type="body" sz="quarter" idx="1"/>
          </p:nvPr>
        </p:nvSpPr>
        <p:spPr>
          <a:prstGeom prst="rect">
            <a:avLst/>
          </a:prstGeom>
        </p:spPr>
        <p:txBody>
          <a:bodyPr/>
          <a:lstStyle>
            <a:lvl1pPr defTabSz="749808">
              <a:defRPr sz="2952"/>
            </a:lvl1pPr>
          </a:lstStyle>
          <a:p>
            <a:r>
              <a:t>Method headers from the interface List</a:t>
            </a:r>
          </a:p>
        </p:txBody>
      </p:sp>
      <p:sp>
        <p:nvSpPr>
          <p:cNvPr id="99" name="public void add(int index, T newEntry)…"/>
          <p:cNvSpPr txBox="1"/>
          <p:nvPr/>
        </p:nvSpPr>
        <p:spPr>
          <a:xfrm>
            <a:off x="640709" y="1857644"/>
            <a:ext cx="7548136" cy="292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10515" defTabSz="457200">
              <a:spcBef>
                <a:spcPts val="900"/>
              </a:spcBef>
              <a:defRPr sz="1800">
                <a:solidFill>
                  <a:srgbClr val="2F2A2B"/>
                </a:solidFill>
                <a:latin typeface="Courier New"/>
                <a:ea typeface="Courier New"/>
                <a:cs typeface="Courier New"/>
                <a:sym typeface="Courier New"/>
              </a:defRPr>
            </a:pPr>
            <a:r>
              <a:rPr b="1"/>
              <a:t>public void </a:t>
            </a:r>
            <a:r>
              <a:t>add(</a:t>
            </a:r>
            <a:r>
              <a:rPr b="1"/>
              <a:t>int </a:t>
            </a:r>
            <a:r>
              <a:t>index, T newEntry)</a:t>
            </a:r>
            <a:endParaRPr>
              <a:solidFill>
                <a:srgbClr val="000000"/>
              </a:solidFill>
            </a:endParaRPr>
          </a:p>
          <a:p>
            <a:pPr marL="310515" defTabSz="457200">
              <a:spcBef>
                <a:spcPts val="900"/>
              </a:spcBef>
              <a:defRPr sz="1800">
                <a:solidFill>
                  <a:srgbClr val="2F2A2B"/>
                </a:solidFill>
                <a:latin typeface="Courier New"/>
                <a:ea typeface="Courier New"/>
                <a:cs typeface="Courier New"/>
                <a:sym typeface="Courier New"/>
              </a:defRPr>
            </a:pPr>
            <a:r>
              <a:rPr b="1"/>
              <a:t>public </a:t>
            </a:r>
            <a:r>
              <a:t>T remove(</a:t>
            </a:r>
            <a:r>
              <a:rPr b="1"/>
              <a:t>int </a:t>
            </a:r>
            <a:r>
              <a:t>index)</a:t>
            </a:r>
            <a:endParaRPr>
              <a:solidFill>
                <a:srgbClr val="000000"/>
              </a:solidFill>
            </a:endParaRPr>
          </a:p>
          <a:p>
            <a:pPr marL="310515" defTabSz="457200">
              <a:spcBef>
                <a:spcPts val="900"/>
              </a:spcBef>
              <a:defRPr sz="1800" b="1">
                <a:solidFill>
                  <a:srgbClr val="2F2A2B"/>
                </a:solidFill>
                <a:latin typeface="Courier New"/>
                <a:ea typeface="Courier New"/>
                <a:cs typeface="Courier New"/>
                <a:sym typeface="Courier New"/>
              </a:defRPr>
            </a:pPr>
            <a:r>
              <a:t>public void </a:t>
            </a:r>
            <a:r>
              <a:rPr b="0"/>
              <a:t>clear()</a:t>
            </a:r>
            <a:endParaRPr b="0">
              <a:solidFill>
                <a:srgbClr val="000000"/>
              </a:solidFill>
            </a:endParaRP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a:t>
            </a:r>
            <a:r>
              <a:t>T set(</a:t>
            </a:r>
            <a:r>
              <a:rPr b="1"/>
              <a:t>int </a:t>
            </a:r>
            <a:r>
              <a:t>index, T anEntry) </a:t>
            </a:r>
            <a:r>
              <a:rPr>
                <a:solidFill>
                  <a:srgbClr val="B6B8BA"/>
                </a:solidFill>
              </a:rPr>
              <a:t>// Like replace </a:t>
            </a: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a:t>
            </a:r>
            <a:r>
              <a:t>T</a:t>
            </a:r>
            <a:r>
              <a:rPr spc="-82"/>
              <a:t> </a:t>
            </a:r>
            <a:r>
              <a:t>get(</a:t>
            </a:r>
            <a:r>
              <a:rPr b="1"/>
              <a:t>int</a:t>
            </a:r>
            <a:r>
              <a:rPr b="1" spc="150"/>
              <a:t> </a:t>
            </a:r>
            <a:r>
              <a:t>index)	</a:t>
            </a:r>
            <a:r>
              <a:rPr>
                <a:solidFill>
                  <a:srgbClr val="B6B8BA"/>
                </a:solidFill>
              </a:rPr>
              <a:t>//</a:t>
            </a:r>
            <a:r>
              <a:rPr spc="15">
                <a:solidFill>
                  <a:srgbClr val="B6B8BA"/>
                </a:solidFill>
              </a:rPr>
              <a:t> </a:t>
            </a:r>
            <a:r>
              <a:rPr>
                <a:solidFill>
                  <a:srgbClr val="B6B8BA"/>
                </a:solidFill>
              </a:rPr>
              <a:t>Like</a:t>
            </a:r>
            <a:r>
              <a:rPr spc="187">
                <a:solidFill>
                  <a:srgbClr val="B6B8BA"/>
                </a:solidFill>
              </a:rPr>
              <a:t> </a:t>
            </a:r>
            <a:r>
              <a:rPr>
                <a:solidFill>
                  <a:srgbClr val="B6B8BA"/>
                </a:solidFill>
              </a:rPr>
              <a:t>getEntry </a:t>
            </a:r>
          </a:p>
          <a:p>
            <a:pPr marL="310515" marR="2033904" defTabSz="457200">
              <a:spcBef>
                <a:spcPts val="900"/>
              </a:spcBef>
              <a:tabLst>
                <a:tab pos="2438400" algn="l"/>
              </a:tabLst>
              <a:defRPr sz="1800">
                <a:solidFill>
                  <a:srgbClr val="2F2A2B"/>
                </a:solidFill>
                <a:latin typeface="Courier New"/>
                <a:ea typeface="Courier New"/>
                <a:cs typeface="Courier New"/>
                <a:sym typeface="Courier New"/>
              </a:defRPr>
            </a:pPr>
            <a:r>
              <a:rPr b="1"/>
              <a:t>public boolean </a:t>
            </a:r>
            <a:r>
              <a:t>contains(Object</a:t>
            </a:r>
            <a:r>
              <a:rPr spc="97"/>
              <a:t> </a:t>
            </a:r>
            <a:r>
              <a:t>anEntry)</a:t>
            </a:r>
            <a:endParaRPr>
              <a:solidFill>
                <a:srgbClr val="000000"/>
              </a:solidFill>
            </a:endParaRPr>
          </a:p>
          <a:p>
            <a:pPr marL="310515" defTabSz="457200">
              <a:spcBef>
                <a:spcPts val="900"/>
              </a:spcBef>
              <a:tabLst>
                <a:tab pos="2438400" algn="l"/>
              </a:tabLst>
              <a:defRPr sz="1800">
                <a:solidFill>
                  <a:srgbClr val="2F2A2B"/>
                </a:solidFill>
                <a:latin typeface="Courier New"/>
                <a:ea typeface="Courier New"/>
                <a:cs typeface="Courier New"/>
                <a:sym typeface="Courier New"/>
              </a:defRPr>
            </a:pPr>
            <a:r>
              <a:rPr b="1"/>
              <a:t>public</a:t>
            </a:r>
            <a:r>
              <a:rPr b="1" spc="150"/>
              <a:t> </a:t>
            </a:r>
            <a:r>
              <a:rPr b="1"/>
              <a:t>int</a:t>
            </a:r>
            <a:r>
              <a:rPr b="1" spc="150"/>
              <a:t> </a:t>
            </a:r>
            <a:r>
              <a:t>size()	</a:t>
            </a:r>
            <a:r>
              <a:rPr>
                <a:solidFill>
                  <a:srgbClr val="B6B8BA"/>
                </a:solidFill>
              </a:rPr>
              <a:t>// Like</a:t>
            </a:r>
            <a:r>
              <a:rPr spc="322">
                <a:solidFill>
                  <a:srgbClr val="B6B8BA"/>
                </a:solidFill>
              </a:rPr>
              <a:t> </a:t>
            </a:r>
            <a:r>
              <a:rPr>
                <a:solidFill>
                  <a:srgbClr val="B6B8BA"/>
                </a:solidFill>
              </a:rPr>
              <a:t>getLength</a:t>
            </a:r>
            <a:endParaRPr>
              <a:solidFill>
                <a:srgbClr val="000000"/>
              </a:solidFill>
            </a:endParaRPr>
          </a:p>
          <a:p>
            <a:pPr marL="310515" defTabSz="457200">
              <a:spcBef>
                <a:spcPts val="900"/>
              </a:spcBef>
              <a:defRPr sz="1800" b="1">
                <a:solidFill>
                  <a:srgbClr val="2F2A2B"/>
                </a:solidFill>
                <a:latin typeface="Courier New"/>
                <a:ea typeface="Courier New"/>
                <a:cs typeface="Courier New"/>
                <a:sym typeface="Courier New"/>
              </a:defRPr>
            </a:pPr>
            <a:r>
              <a:t>public boolean </a:t>
            </a:r>
            <a:r>
              <a:rPr b="0"/>
              <a:t>isEmpty()</a:t>
            </a:r>
          </a:p>
        </p:txBody>
      </p:sp>
    </p:spTree>
    <p:extLst>
      <p:ext uri="{BB962C8B-B14F-4D97-AF65-F5344CB8AC3E}">
        <p14:creationId xmlns:p14="http://schemas.microsoft.com/office/powerpoint/2010/main" val="358017385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prstGeom prst="rect">
            <a:avLst/>
          </a:prstGeom>
        </p:spPr>
        <p:txBody>
          <a:bodyPr/>
          <a:lstStyle/>
          <a:p>
            <a:pPr defTabSz="731520">
              <a:defRPr sz="3520"/>
            </a:pPr>
            <a:r>
              <a:t>Java Class Library: The Class </a:t>
            </a:r>
            <a:r>
              <a:rPr>
                <a:latin typeface="Courier New"/>
                <a:ea typeface="Courier New"/>
                <a:cs typeface="Courier New"/>
                <a:sym typeface="Courier New"/>
              </a:rPr>
              <a:t>ArrayList</a:t>
            </a:r>
          </a:p>
        </p:txBody>
      </p:sp>
      <p:sp>
        <p:nvSpPr>
          <p:cNvPr id="102" name="Content Placeholder 4"/>
          <p:cNvSpPr txBox="1">
            <a:spLocks noGrp="1"/>
          </p:cNvSpPr>
          <p:nvPr>
            <p:ph type="body" idx="1"/>
          </p:nvPr>
        </p:nvSpPr>
        <p:spPr>
          <a:prstGeom prst="rect">
            <a:avLst/>
          </a:prstGeom>
        </p:spPr>
        <p:txBody>
          <a:bodyPr>
            <a:normAutofit lnSpcReduction="10000"/>
          </a:bodyPr>
          <a:lstStyle/>
          <a:p>
            <a:r>
              <a:rPr dirty="0"/>
              <a:t>Available constructors</a:t>
            </a:r>
          </a:p>
          <a:p>
            <a:pPr lvl="1">
              <a:defRPr b="1"/>
            </a:pPr>
            <a:r>
              <a:rPr dirty="0">
                <a:latin typeface="Courier New"/>
                <a:ea typeface="Courier New"/>
                <a:cs typeface="Courier New"/>
                <a:sym typeface="Courier New"/>
              </a:rPr>
              <a:t>public </a:t>
            </a:r>
            <a:r>
              <a:rPr dirty="0" err="1">
                <a:latin typeface="Courier New"/>
                <a:ea typeface="Courier New"/>
                <a:cs typeface="Courier New"/>
                <a:sym typeface="Courier New"/>
              </a:rPr>
              <a:t>ArrayList</a:t>
            </a:r>
            <a:r>
              <a:rPr dirty="0">
                <a:latin typeface="Courier New"/>
                <a:ea typeface="Courier New"/>
                <a:cs typeface="Courier New"/>
                <a:sym typeface="Courier New"/>
              </a:rPr>
              <a:t>()</a:t>
            </a:r>
          </a:p>
          <a:p>
            <a:pPr lvl="1">
              <a:defRPr b="1">
                <a:latin typeface="Courier New"/>
                <a:ea typeface="Courier New"/>
                <a:cs typeface="Courier New"/>
                <a:sym typeface="Courier New"/>
              </a:defRPr>
            </a:pPr>
            <a:r>
              <a:rPr dirty="0"/>
              <a:t>public </a:t>
            </a:r>
            <a:r>
              <a:rPr dirty="0" err="1"/>
              <a:t>ArrayList</a:t>
            </a:r>
            <a:r>
              <a:rPr dirty="0"/>
              <a:t>(</a:t>
            </a:r>
            <a:r>
              <a:rPr dirty="0" err="1"/>
              <a:t>int</a:t>
            </a:r>
            <a:r>
              <a:rPr dirty="0"/>
              <a:t> </a:t>
            </a:r>
            <a:r>
              <a:rPr dirty="0" err="1"/>
              <a:t>initialCapacity</a:t>
            </a:r>
            <a:r>
              <a:rPr dirty="0"/>
              <a:t>)</a:t>
            </a:r>
          </a:p>
          <a:p>
            <a:r>
              <a:rPr dirty="0"/>
              <a:t>Similar to </a:t>
            </a:r>
            <a:r>
              <a:rPr b="1" dirty="0" err="1">
                <a:latin typeface="Courier New"/>
                <a:ea typeface="Courier New"/>
                <a:cs typeface="Courier New"/>
                <a:sym typeface="Courier New"/>
              </a:rPr>
              <a:t>java.util.vector</a:t>
            </a:r>
            <a:endParaRPr b="1" dirty="0">
              <a:latin typeface="Courier New"/>
              <a:ea typeface="Courier New"/>
              <a:cs typeface="Courier New"/>
              <a:sym typeface="Courier New"/>
            </a:endParaRPr>
          </a:p>
          <a:p>
            <a:pPr lvl="1"/>
            <a:r>
              <a:rPr dirty="0"/>
              <a:t>Can use either </a:t>
            </a:r>
            <a:r>
              <a:rPr b="1" dirty="0" err="1">
                <a:latin typeface="Courier New"/>
                <a:ea typeface="Courier New"/>
                <a:cs typeface="Courier New"/>
                <a:sym typeface="Courier New"/>
              </a:rPr>
              <a:t>ArrayList</a:t>
            </a:r>
            <a:r>
              <a:rPr dirty="0"/>
              <a:t> or </a:t>
            </a:r>
            <a:r>
              <a:rPr b="1" dirty="0">
                <a:latin typeface="Courier New"/>
                <a:ea typeface="Courier New"/>
                <a:cs typeface="Courier New"/>
                <a:sym typeface="Courier New"/>
              </a:rPr>
              <a:t>Vector</a:t>
            </a:r>
            <a:r>
              <a:rPr dirty="0"/>
              <a:t> as an implementation of the interface </a:t>
            </a:r>
            <a:r>
              <a:rPr b="1" dirty="0">
                <a:latin typeface="Courier New"/>
                <a:ea typeface="Courier New"/>
                <a:cs typeface="Courier New"/>
                <a:sym typeface="Courier New"/>
              </a:rPr>
              <a:t>List</a:t>
            </a:r>
            <a:r>
              <a:rPr dirty="0" smtClean="0"/>
              <a:t>.</a:t>
            </a:r>
            <a:endParaRPr lang="en-US" dirty="0" smtClean="0"/>
          </a:p>
          <a:p>
            <a:pPr lvl="1"/>
            <a:endParaRPr lang="en-US" dirty="0"/>
          </a:p>
          <a:p>
            <a:pPr marL="342900" lvl="1" indent="0">
              <a:buNone/>
            </a:pPr>
            <a:r>
              <a:rPr lang="en-US" dirty="0"/>
              <a:t>https://www.geeksforgeeks.org/vector-vs-arraylist-java/</a:t>
            </a:r>
            <a:endParaRPr dirty="0"/>
          </a:p>
        </p:txBody>
      </p:sp>
    </p:spTree>
    <p:extLst>
      <p:ext uri="{BB962C8B-B14F-4D97-AF65-F5344CB8AC3E}">
        <p14:creationId xmlns:p14="http://schemas.microsoft.com/office/powerpoint/2010/main" val="14350096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noGrp="1"/>
          </p:cNvSpPr>
          <p:nvPr>
            <p:ph type="title"/>
          </p:nvPr>
        </p:nvSpPr>
        <p:spPr>
          <a:prstGeom prst="rect">
            <a:avLst/>
          </a:prstGeom>
        </p:spPr>
        <p:txBody>
          <a:bodyPr/>
          <a:lstStyle>
            <a:lvl1pPr defTabSz="740663">
              <a:defRPr sz="3564"/>
            </a:lvl1pPr>
          </a:lstStyle>
          <a:p>
            <a:r>
              <a:t>Using an Array to Implement the ADT List</a:t>
            </a:r>
          </a:p>
        </p:txBody>
      </p:sp>
      <p:sp>
        <p:nvSpPr>
          <p:cNvPr id="58" name="FIGURE 11-3 UML notation for the class AList"/>
          <p:cNvSpPr txBox="1">
            <a:spLocks noGrp="1"/>
          </p:cNvSpPr>
          <p:nvPr>
            <p:ph type="body" sz="quarter" idx="1"/>
          </p:nvPr>
        </p:nvSpPr>
        <p:spPr>
          <a:xfrm>
            <a:off x="450273" y="5900088"/>
            <a:ext cx="8229600" cy="452149"/>
          </a:xfrm>
          <a:prstGeom prst="rect">
            <a:avLst/>
          </a:prstGeom>
        </p:spPr>
        <p:txBody>
          <a:bodyPr>
            <a:normAutofit fontScale="92500" lnSpcReduction="20000"/>
          </a:bodyPr>
          <a:lstStyle>
            <a:lvl1pPr defTabSz="612648">
              <a:defRPr sz="2948"/>
            </a:lvl1pPr>
          </a:lstStyle>
          <a:p>
            <a:r>
              <a:rPr dirty="0"/>
              <a:t>FIGURE 11-3 UML notation for the class </a:t>
            </a:r>
            <a:r>
              <a:rPr dirty="0" err="1"/>
              <a:t>AList</a:t>
            </a:r>
            <a:endParaRPr dirty="0"/>
          </a:p>
        </p:txBody>
      </p:sp>
      <p:graphicFrame>
        <p:nvGraphicFramePr>
          <p:cNvPr id="59" name="Table"/>
          <p:cNvGraphicFramePr/>
          <p:nvPr>
            <p:extLst>
              <p:ext uri="{D42A27DB-BD31-4B8C-83A1-F6EECF244321}">
                <p14:modId xmlns:p14="http://schemas.microsoft.com/office/powerpoint/2010/main" val="664889943"/>
              </p:ext>
            </p:extLst>
          </p:nvPr>
        </p:nvGraphicFramePr>
        <p:xfrm>
          <a:off x="2118360" y="1326619"/>
          <a:ext cx="6126479" cy="4286807"/>
        </p:xfrm>
        <a:graphic>
          <a:graphicData uri="http://schemas.openxmlformats.org/drawingml/2006/table">
            <a:tbl>
              <a:tblPr/>
              <a:tblGrid>
                <a:gridCol w="6126479">
                  <a:extLst>
                    <a:ext uri="{9D8B030D-6E8A-4147-A177-3AD203B41FA5}">
                      <a16:colId xmlns:a16="http://schemas.microsoft.com/office/drawing/2014/main" val="20000"/>
                    </a:ext>
                  </a:extLst>
                </a:gridCol>
              </a:tblGrid>
              <a:tr h="284648">
                <a:tc>
                  <a:txBody>
                    <a:bodyPr/>
                    <a:lstStyle/>
                    <a:p>
                      <a:pPr marL="1522094" marR="1600200" algn="ctr" defTabSz="457200">
                        <a:spcBef>
                          <a:spcPts val="300"/>
                        </a:spcBef>
                        <a:defRPr sz="1800"/>
                      </a:pPr>
                      <a:r>
                        <a:rPr sz="1400" b="1">
                          <a:solidFill>
                            <a:srgbClr val="2F2A2B"/>
                          </a:solidFill>
                          <a:latin typeface="Courier New"/>
                          <a:ea typeface="Courier New"/>
                          <a:cs typeface="Courier New"/>
                          <a:sym typeface="Courier New"/>
                        </a:rPr>
                        <a:t>AList</a:t>
                      </a:r>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0"/>
                  </a:ext>
                </a:extLst>
              </a:tr>
              <a:tr h="1189831">
                <a:tc>
                  <a:txBody>
                    <a:bodyPr/>
                    <a:lstStyle/>
                    <a:p>
                      <a:pPr marL="82550" algn="l" defTabSz="457200">
                        <a:spcBef>
                          <a:spcPts val="300"/>
                        </a:spcBef>
                        <a:defRPr sz="1400" b="1">
                          <a:solidFill>
                            <a:srgbClr val="2F2A2B"/>
                          </a:solidFill>
                          <a:latin typeface="Courier New"/>
                          <a:ea typeface="Courier New"/>
                          <a:cs typeface="Courier New"/>
                          <a:sym typeface="Courier New"/>
                        </a:defRPr>
                      </a:pPr>
                      <a:r>
                        <a:rPr dirty="0"/>
                        <a:t>–list: T[]</a:t>
                      </a:r>
                      <a:endParaRPr dirty="0">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rPr dirty="0"/>
                        <a:t>–</a:t>
                      </a:r>
                      <a:r>
                        <a:rPr dirty="0" err="1"/>
                        <a:t>numberOfEntries</a:t>
                      </a:r>
                      <a:r>
                        <a:rPr dirty="0"/>
                        <a:t>: integer</a:t>
                      </a:r>
                      <a:endParaRPr dirty="0">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rPr dirty="0"/>
                        <a:t>–DEFAULT_CAPACITY: integer</a:t>
                      </a:r>
                      <a:endParaRPr dirty="0">
                        <a:solidFill>
                          <a:srgbClr val="000000"/>
                        </a:solidFill>
                      </a:endParaRPr>
                    </a:p>
                    <a:p>
                      <a:pPr marL="82550" algn="l" defTabSz="457200">
                        <a:spcBef>
                          <a:spcPts val="300"/>
                        </a:spcBef>
                        <a:defRPr sz="1400" b="1">
                          <a:solidFill>
                            <a:srgbClr val="2F2A2B"/>
                          </a:solidFill>
                          <a:latin typeface="Courier New"/>
                          <a:ea typeface="Courier New"/>
                          <a:cs typeface="Courier New"/>
                          <a:sym typeface="Courier New"/>
                        </a:defRPr>
                      </a:pPr>
                      <a:r>
                        <a:rPr dirty="0"/>
                        <a:t>–MAX_CAPACITY: </a:t>
                      </a:r>
                      <a:r>
                        <a:rPr dirty="0" smtClean="0"/>
                        <a:t>integer</a:t>
                      </a:r>
                      <a:endParaRPr dirty="0">
                        <a:solidFill>
                          <a:srgbClr val="000000"/>
                        </a:solidFill>
                      </a:endParaRPr>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1"/>
                  </a:ext>
                </a:extLst>
              </a:tr>
              <a:tr h="2812328">
                <a:tc>
                  <a:txBody>
                    <a:bodyPr/>
                    <a:lstStyle/>
                    <a:p>
                      <a:pPr marL="79375" algn="l" defTabSz="457200">
                        <a:spcBef>
                          <a:spcPts val="300"/>
                        </a:spcBef>
                        <a:defRPr sz="1400" b="1">
                          <a:solidFill>
                            <a:srgbClr val="2F2A2B"/>
                          </a:solidFill>
                          <a:latin typeface="Courier New"/>
                          <a:ea typeface="Courier New"/>
                          <a:cs typeface="Courier New"/>
                          <a:sym typeface="Courier New"/>
                        </a:defRPr>
                      </a:pPr>
                      <a:r>
                        <a:rPr dirty="0"/>
                        <a:t>+add(</a:t>
                      </a:r>
                      <a:r>
                        <a:rPr dirty="0" err="1"/>
                        <a:t>newEntry</a:t>
                      </a:r>
                      <a:r>
                        <a:rPr dirty="0"/>
                        <a:t>: T): void</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+add(</a:t>
                      </a:r>
                      <a:r>
                        <a:rPr dirty="0" err="1"/>
                        <a:t>givenPosition</a:t>
                      </a:r>
                      <a:r>
                        <a:rPr dirty="0"/>
                        <a:t>: integer, </a:t>
                      </a:r>
                      <a:r>
                        <a:rPr dirty="0" err="1"/>
                        <a:t>newEntry</a:t>
                      </a:r>
                      <a:r>
                        <a:rPr dirty="0"/>
                        <a:t>: T): void</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+remove(</a:t>
                      </a:r>
                      <a:r>
                        <a:rPr dirty="0" err="1"/>
                        <a:t>givenPosition</a:t>
                      </a:r>
                      <a:r>
                        <a:rPr dirty="0"/>
                        <a:t>: integer): T</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+clear(): void</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+replace(</a:t>
                      </a:r>
                      <a:r>
                        <a:rPr dirty="0" err="1"/>
                        <a:t>givenPosition</a:t>
                      </a:r>
                      <a:r>
                        <a:rPr dirty="0"/>
                        <a:t>: integer, </a:t>
                      </a:r>
                      <a:r>
                        <a:rPr dirty="0" err="1"/>
                        <a:t>newEntry</a:t>
                      </a:r>
                      <a:r>
                        <a:rPr dirty="0"/>
                        <a:t>: T): T</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a:t>
                      </a:r>
                      <a:r>
                        <a:rPr dirty="0" err="1"/>
                        <a:t>getEntry</a:t>
                      </a:r>
                      <a:r>
                        <a:rPr dirty="0"/>
                        <a:t>(</a:t>
                      </a:r>
                      <a:r>
                        <a:rPr dirty="0" err="1"/>
                        <a:t>givenPosition</a:t>
                      </a:r>
                      <a:r>
                        <a:rPr dirty="0"/>
                        <a:t>: integer): T</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a:t>
                      </a:r>
                      <a:r>
                        <a:rPr dirty="0" err="1"/>
                        <a:t>toArray</a:t>
                      </a:r>
                      <a:r>
                        <a:rPr dirty="0"/>
                        <a:t>(): T[]</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+contains(</a:t>
                      </a:r>
                      <a:r>
                        <a:rPr dirty="0" err="1"/>
                        <a:t>anEntry</a:t>
                      </a:r>
                      <a:r>
                        <a:rPr dirty="0"/>
                        <a:t>: T): </a:t>
                      </a:r>
                      <a:r>
                        <a:rPr dirty="0" err="1"/>
                        <a:t>boolean</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a:t>
                      </a:r>
                      <a:r>
                        <a:rPr dirty="0" err="1"/>
                        <a:t>getLength</a:t>
                      </a:r>
                      <a:r>
                        <a:rPr dirty="0"/>
                        <a:t>(): integer</a:t>
                      </a:r>
                      <a:endParaRPr dirty="0">
                        <a:solidFill>
                          <a:srgbClr val="000000"/>
                        </a:solidFill>
                      </a:endParaRPr>
                    </a:p>
                    <a:p>
                      <a:pPr marL="79375" algn="l" defTabSz="457200">
                        <a:spcBef>
                          <a:spcPts val="300"/>
                        </a:spcBef>
                        <a:defRPr sz="1400" b="1">
                          <a:solidFill>
                            <a:srgbClr val="2F2A2B"/>
                          </a:solidFill>
                          <a:latin typeface="Courier New"/>
                          <a:ea typeface="Courier New"/>
                          <a:cs typeface="Courier New"/>
                          <a:sym typeface="Courier New"/>
                        </a:defRPr>
                      </a:pPr>
                      <a:r>
                        <a:rPr dirty="0"/>
                        <a:t>+</a:t>
                      </a:r>
                      <a:r>
                        <a:rPr dirty="0" err="1"/>
                        <a:t>isEmpty</a:t>
                      </a:r>
                      <a:r>
                        <a:rPr dirty="0"/>
                        <a:t>(): </a:t>
                      </a:r>
                      <a:r>
                        <a:rPr dirty="0" err="1"/>
                        <a:t>boolean</a:t>
                      </a:r>
                      <a:endParaRPr dirty="0"/>
                    </a:p>
                  </a:txBody>
                  <a:tcPr marL="63500" marR="63500" marT="0" marB="0" anchor="ctr" horzOverflow="overflow">
                    <a:lnL w="25400">
                      <a:solidFill>
                        <a:srgbClr val="2F2A2B"/>
                      </a:solidFill>
                      <a:miter lim="400000"/>
                    </a:lnL>
                    <a:lnR w="25400">
                      <a:solidFill>
                        <a:srgbClr val="2F2A2B"/>
                      </a:solidFill>
                      <a:miter lim="400000"/>
                    </a:lnR>
                    <a:lnT w="25400">
                      <a:solidFill>
                        <a:srgbClr val="2F2A2B"/>
                      </a:solidFill>
                      <a:miter lim="400000"/>
                    </a:lnT>
                    <a:lnB w="25400">
                      <a:solidFill>
                        <a:srgbClr val="2F2A2B"/>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8756275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DVSHAPEID" val="QaEgROsvYJr9WlM1wRei0f"/>
</p:tagLst>
</file>

<file path=ppt/tags/tag10.xml><?xml version="1.0" encoding="utf-8"?>
<p:tagLst xmlns:a="http://schemas.openxmlformats.org/drawingml/2006/main" xmlns:r="http://schemas.openxmlformats.org/officeDocument/2006/relationships" xmlns:p="http://schemas.openxmlformats.org/presentationml/2006/main">
  <p:tag name="DVSHAPEID" val="ER6xg7Dt6H5Yz7z7DT3FGn"/>
</p:tagLst>
</file>

<file path=ppt/tags/tag11.xml><?xml version="1.0" encoding="utf-8"?>
<p:tagLst xmlns:a="http://schemas.openxmlformats.org/drawingml/2006/main" xmlns:r="http://schemas.openxmlformats.org/officeDocument/2006/relationships" xmlns:p="http://schemas.openxmlformats.org/presentationml/2006/main">
  <p:tag name="DVSHAPEID" val="oP2pIhzqOomffMJobGx7WB"/>
</p:tagLst>
</file>

<file path=ppt/tags/tag12.xml><?xml version="1.0" encoding="utf-8"?>
<p:tagLst xmlns:a="http://schemas.openxmlformats.org/drawingml/2006/main" xmlns:r="http://schemas.openxmlformats.org/officeDocument/2006/relationships" xmlns:p="http://schemas.openxmlformats.org/presentationml/2006/main">
  <p:tag name="DVSHAPEID" val="7Zh0mnJPcxXhtguRpmTGSG"/>
</p:tagLst>
</file>

<file path=ppt/tags/tag13.xml><?xml version="1.0" encoding="utf-8"?>
<p:tagLst xmlns:a="http://schemas.openxmlformats.org/drawingml/2006/main" xmlns:r="http://schemas.openxmlformats.org/officeDocument/2006/relationships" xmlns:p="http://schemas.openxmlformats.org/presentationml/2006/main">
  <p:tag name="DVSHAPEID" val="BkSMneHn7yrNI37IUbHZbP"/>
</p:tagLst>
</file>

<file path=ppt/tags/tag14.xml><?xml version="1.0" encoding="utf-8"?>
<p:tagLst xmlns:a="http://schemas.openxmlformats.org/drawingml/2006/main" xmlns:r="http://schemas.openxmlformats.org/officeDocument/2006/relationships" xmlns:p="http://schemas.openxmlformats.org/presentationml/2006/main">
  <p:tag name="DVSHAPEID" val="iYisUkgadgIqnX8zZu7Ppp"/>
</p:tagLst>
</file>

<file path=ppt/tags/tag15.xml><?xml version="1.0" encoding="utf-8"?>
<p:tagLst xmlns:a="http://schemas.openxmlformats.org/drawingml/2006/main" xmlns:r="http://schemas.openxmlformats.org/officeDocument/2006/relationships" xmlns:p="http://schemas.openxmlformats.org/presentationml/2006/main">
  <p:tag name="DVSHAPEID" val="PFyrKHrIYTvM1UtVkn7Xkb"/>
</p:tagLst>
</file>

<file path=ppt/tags/tag16.xml><?xml version="1.0" encoding="utf-8"?>
<p:tagLst xmlns:a="http://schemas.openxmlformats.org/drawingml/2006/main" xmlns:r="http://schemas.openxmlformats.org/officeDocument/2006/relationships" xmlns:p="http://schemas.openxmlformats.org/presentationml/2006/main">
  <p:tag name="DVSHAPEID" val="5iF9AlbcRmpT8DUszyJvhO"/>
</p:tagLst>
</file>

<file path=ppt/tags/tag17.xml><?xml version="1.0" encoding="utf-8"?>
<p:tagLst xmlns:a="http://schemas.openxmlformats.org/drawingml/2006/main" xmlns:r="http://schemas.openxmlformats.org/officeDocument/2006/relationships" xmlns:p="http://schemas.openxmlformats.org/presentationml/2006/main">
  <p:tag name="DVSHAPEID" val="VBWe54aJHs4EAfMB75wL18"/>
</p:tagLst>
</file>

<file path=ppt/tags/tag18.xml><?xml version="1.0" encoding="utf-8"?>
<p:tagLst xmlns:a="http://schemas.openxmlformats.org/drawingml/2006/main" xmlns:r="http://schemas.openxmlformats.org/officeDocument/2006/relationships" xmlns:p="http://schemas.openxmlformats.org/presentationml/2006/main">
  <p:tag name="DVSHAPEID" val="m8LQ0RNyeOUgm4dmg727FX"/>
</p:tagLst>
</file>

<file path=ppt/tags/tag19.xml><?xml version="1.0" encoding="utf-8"?>
<p:tagLst xmlns:a="http://schemas.openxmlformats.org/drawingml/2006/main" xmlns:r="http://schemas.openxmlformats.org/officeDocument/2006/relationships" xmlns:p="http://schemas.openxmlformats.org/presentationml/2006/main">
  <p:tag name="DVSHAPEID" val="Ot2EGYrDYvMNeOse3jW8eg"/>
</p:tagLst>
</file>

<file path=ppt/tags/tag2.xml><?xml version="1.0" encoding="utf-8"?>
<p:tagLst xmlns:a="http://schemas.openxmlformats.org/drawingml/2006/main" xmlns:r="http://schemas.openxmlformats.org/officeDocument/2006/relationships" xmlns:p="http://schemas.openxmlformats.org/presentationml/2006/main">
  <p:tag name="DVSHAPEID" val="Eo2HWuJV9V0smEon833pS8"/>
</p:tagLst>
</file>

<file path=ppt/tags/tag20.xml><?xml version="1.0" encoding="utf-8"?>
<p:tagLst xmlns:a="http://schemas.openxmlformats.org/drawingml/2006/main" xmlns:r="http://schemas.openxmlformats.org/officeDocument/2006/relationships" xmlns:p="http://schemas.openxmlformats.org/presentationml/2006/main">
  <p:tag name="DVSHAPEID" val="KjTHnLPpJTtpjhOmaO7APo"/>
</p:tagLst>
</file>

<file path=ppt/tags/tag21.xml><?xml version="1.0" encoding="utf-8"?>
<p:tagLst xmlns:a="http://schemas.openxmlformats.org/drawingml/2006/main" xmlns:r="http://schemas.openxmlformats.org/officeDocument/2006/relationships" xmlns:p="http://schemas.openxmlformats.org/presentationml/2006/main">
  <p:tag name="DVSHAPEID" val="uzPoT13JbwJyJILYBGNzMS"/>
</p:tagLst>
</file>

<file path=ppt/tags/tag22.xml><?xml version="1.0" encoding="utf-8"?>
<p:tagLst xmlns:a="http://schemas.openxmlformats.org/drawingml/2006/main" xmlns:r="http://schemas.openxmlformats.org/officeDocument/2006/relationships" xmlns:p="http://schemas.openxmlformats.org/presentationml/2006/main">
  <p:tag name="DVSHAPEID" val="jPuaqH871DqlPjSYRNl0IW"/>
</p:tagLst>
</file>

<file path=ppt/tags/tag23.xml><?xml version="1.0" encoding="utf-8"?>
<p:tagLst xmlns:a="http://schemas.openxmlformats.org/drawingml/2006/main" xmlns:r="http://schemas.openxmlformats.org/officeDocument/2006/relationships" xmlns:p="http://schemas.openxmlformats.org/presentationml/2006/main">
  <p:tag name="DVSHAPEID" val="FLy5AbdqNgCBf0UJBmA3u6"/>
</p:tagLst>
</file>

<file path=ppt/tags/tag24.xml><?xml version="1.0" encoding="utf-8"?>
<p:tagLst xmlns:a="http://schemas.openxmlformats.org/drawingml/2006/main" xmlns:r="http://schemas.openxmlformats.org/officeDocument/2006/relationships" xmlns:p="http://schemas.openxmlformats.org/presentationml/2006/main">
  <p:tag name="DVSHAPEID" val="8nSs6CO0dMam9JBk6XUBQ9"/>
</p:tagLst>
</file>

<file path=ppt/tags/tag25.xml><?xml version="1.0" encoding="utf-8"?>
<p:tagLst xmlns:a="http://schemas.openxmlformats.org/drawingml/2006/main" xmlns:r="http://schemas.openxmlformats.org/officeDocument/2006/relationships" xmlns:p="http://schemas.openxmlformats.org/presentationml/2006/main">
  <p:tag name="DVSHAPEID" val="Je3R47cZpEszDac84BBM3Q"/>
</p:tagLst>
</file>

<file path=ppt/tags/tag26.xml><?xml version="1.0" encoding="utf-8"?>
<p:tagLst xmlns:a="http://schemas.openxmlformats.org/drawingml/2006/main" xmlns:r="http://schemas.openxmlformats.org/officeDocument/2006/relationships" xmlns:p="http://schemas.openxmlformats.org/presentationml/2006/main">
  <p:tag name="DVSHAPEID" val="rTRa7ggC9TgYEEpfxHOdmv"/>
</p:tagLst>
</file>

<file path=ppt/tags/tag27.xml><?xml version="1.0" encoding="utf-8"?>
<p:tagLst xmlns:a="http://schemas.openxmlformats.org/drawingml/2006/main" xmlns:r="http://schemas.openxmlformats.org/officeDocument/2006/relationships" xmlns:p="http://schemas.openxmlformats.org/presentationml/2006/main">
  <p:tag name="DVSHAPEID" val="Uz6r8XTiZ36SNaZT0VJNvz"/>
</p:tagLst>
</file>

<file path=ppt/tags/tag28.xml><?xml version="1.0" encoding="utf-8"?>
<p:tagLst xmlns:a="http://schemas.openxmlformats.org/drawingml/2006/main" xmlns:r="http://schemas.openxmlformats.org/officeDocument/2006/relationships" xmlns:p="http://schemas.openxmlformats.org/presentationml/2006/main">
  <p:tag name="DVSHAPEID" val="jFvyJO4UYPuVYh4G8iJQUc"/>
</p:tagLst>
</file>

<file path=ppt/tags/tag29.xml><?xml version="1.0" encoding="utf-8"?>
<p:tagLst xmlns:a="http://schemas.openxmlformats.org/drawingml/2006/main" xmlns:r="http://schemas.openxmlformats.org/officeDocument/2006/relationships" xmlns:p="http://schemas.openxmlformats.org/presentationml/2006/main">
  <p:tag name="DVSHAPEID" val="FaDbSJvOQYWtWxGbyfln2P"/>
</p:tagLst>
</file>

<file path=ppt/tags/tag3.xml><?xml version="1.0" encoding="utf-8"?>
<p:tagLst xmlns:a="http://schemas.openxmlformats.org/drawingml/2006/main" xmlns:r="http://schemas.openxmlformats.org/officeDocument/2006/relationships" xmlns:p="http://schemas.openxmlformats.org/presentationml/2006/main">
  <p:tag name="DVSHAPEID" val="Gqvo4Ium2FZAvgeaSXL2Av"/>
</p:tagLst>
</file>

<file path=ppt/tags/tag30.xml><?xml version="1.0" encoding="utf-8"?>
<p:tagLst xmlns:a="http://schemas.openxmlformats.org/drawingml/2006/main" xmlns:r="http://schemas.openxmlformats.org/officeDocument/2006/relationships" xmlns:p="http://schemas.openxmlformats.org/presentationml/2006/main">
  <p:tag name="DVSHAPEID" val="XdmHq0BQ1hpzXQZzFl9NZa"/>
</p:tagLst>
</file>

<file path=ppt/tags/tag31.xml><?xml version="1.0" encoding="utf-8"?>
<p:tagLst xmlns:a="http://schemas.openxmlformats.org/drawingml/2006/main" xmlns:r="http://schemas.openxmlformats.org/officeDocument/2006/relationships" xmlns:p="http://schemas.openxmlformats.org/presentationml/2006/main">
  <p:tag name="DVSHAPEID" val="DT3wRDPQI7iQcqObivc0XF"/>
</p:tagLst>
</file>

<file path=ppt/tags/tag32.xml><?xml version="1.0" encoding="utf-8"?>
<p:tagLst xmlns:a="http://schemas.openxmlformats.org/drawingml/2006/main" xmlns:r="http://schemas.openxmlformats.org/officeDocument/2006/relationships" xmlns:p="http://schemas.openxmlformats.org/presentationml/2006/main">
  <p:tag name="DVSHAPEID" val="4mzPbYz0efPNzsEU8Y1bzh"/>
</p:tagLst>
</file>

<file path=ppt/tags/tag33.xml><?xml version="1.0" encoding="utf-8"?>
<p:tagLst xmlns:a="http://schemas.openxmlformats.org/drawingml/2006/main" xmlns:r="http://schemas.openxmlformats.org/officeDocument/2006/relationships" xmlns:p="http://schemas.openxmlformats.org/presentationml/2006/main">
  <p:tag name="DVSHAPEID" val="h7EzKt2EAZdYPGW2rQgHT3"/>
</p:tagLst>
</file>

<file path=ppt/tags/tag34.xml><?xml version="1.0" encoding="utf-8"?>
<p:tagLst xmlns:a="http://schemas.openxmlformats.org/drawingml/2006/main" xmlns:r="http://schemas.openxmlformats.org/officeDocument/2006/relationships" xmlns:p="http://schemas.openxmlformats.org/presentationml/2006/main">
  <p:tag name="DVSHAPEID" val="1oQmxoneZL6N5saCe5YAEQ"/>
</p:tagLst>
</file>

<file path=ppt/tags/tag35.xml><?xml version="1.0" encoding="utf-8"?>
<p:tagLst xmlns:a="http://schemas.openxmlformats.org/drawingml/2006/main" xmlns:r="http://schemas.openxmlformats.org/officeDocument/2006/relationships" xmlns:p="http://schemas.openxmlformats.org/presentationml/2006/main">
  <p:tag name="DVSHAPEID" val="ABDXY5xaURne6gJoWDgm0r"/>
</p:tagLst>
</file>

<file path=ppt/tags/tag36.xml><?xml version="1.0" encoding="utf-8"?>
<p:tagLst xmlns:a="http://schemas.openxmlformats.org/drawingml/2006/main" xmlns:r="http://schemas.openxmlformats.org/officeDocument/2006/relationships" xmlns:p="http://schemas.openxmlformats.org/presentationml/2006/main">
  <p:tag name="DVSHAPEID" val="S2BtRPCaIjobNfIzphGORe"/>
</p:tagLst>
</file>

<file path=ppt/tags/tag37.xml><?xml version="1.0" encoding="utf-8"?>
<p:tagLst xmlns:a="http://schemas.openxmlformats.org/drawingml/2006/main" xmlns:r="http://schemas.openxmlformats.org/officeDocument/2006/relationships" xmlns:p="http://schemas.openxmlformats.org/presentationml/2006/main">
  <p:tag name="DVSHAPEID" val="pRmUTP9kjiP9IBlueIyK93"/>
</p:tagLst>
</file>

<file path=ppt/tags/tag38.xml><?xml version="1.0" encoding="utf-8"?>
<p:tagLst xmlns:a="http://schemas.openxmlformats.org/drawingml/2006/main" xmlns:r="http://schemas.openxmlformats.org/officeDocument/2006/relationships" xmlns:p="http://schemas.openxmlformats.org/presentationml/2006/main">
  <p:tag name="DVSHAPEID" val="PVstFmeZFbADCK7WVM1n06"/>
</p:tagLst>
</file>

<file path=ppt/tags/tag39.xml><?xml version="1.0" encoding="utf-8"?>
<p:tagLst xmlns:a="http://schemas.openxmlformats.org/drawingml/2006/main" xmlns:r="http://schemas.openxmlformats.org/officeDocument/2006/relationships" xmlns:p="http://schemas.openxmlformats.org/presentationml/2006/main">
  <p:tag name="DVSHAPEID" val="lEw7eV3Yf65l1rspaM6kCE"/>
</p:tagLst>
</file>

<file path=ppt/tags/tag4.xml><?xml version="1.0" encoding="utf-8"?>
<p:tagLst xmlns:a="http://schemas.openxmlformats.org/drawingml/2006/main" xmlns:r="http://schemas.openxmlformats.org/officeDocument/2006/relationships" xmlns:p="http://schemas.openxmlformats.org/presentationml/2006/main">
  <p:tag name="DVSHAPEID" val="8tY7C9JbeBmvHCbxp1qMTk"/>
</p:tagLst>
</file>

<file path=ppt/tags/tag40.xml><?xml version="1.0" encoding="utf-8"?>
<p:tagLst xmlns:a="http://schemas.openxmlformats.org/drawingml/2006/main" xmlns:r="http://schemas.openxmlformats.org/officeDocument/2006/relationships" xmlns:p="http://schemas.openxmlformats.org/presentationml/2006/main">
  <p:tag name="DVSHAPEID" val="z4ZAniMMJL3JzNWx8jWGWt"/>
</p:tagLst>
</file>

<file path=ppt/tags/tag41.xml><?xml version="1.0" encoding="utf-8"?>
<p:tagLst xmlns:a="http://schemas.openxmlformats.org/drawingml/2006/main" xmlns:r="http://schemas.openxmlformats.org/officeDocument/2006/relationships" xmlns:p="http://schemas.openxmlformats.org/presentationml/2006/main">
  <p:tag name="DVSHAPEID" val="ygJGtwBehFtG5s8EyLctmk"/>
</p:tagLst>
</file>

<file path=ppt/tags/tag42.xml><?xml version="1.0" encoding="utf-8"?>
<p:tagLst xmlns:a="http://schemas.openxmlformats.org/drawingml/2006/main" xmlns:r="http://schemas.openxmlformats.org/officeDocument/2006/relationships" xmlns:p="http://schemas.openxmlformats.org/presentationml/2006/main">
  <p:tag name="DVSHAPEID" val="hhREtCENoVH5wIQHOgavto"/>
</p:tagLst>
</file>

<file path=ppt/tags/tag43.xml><?xml version="1.0" encoding="utf-8"?>
<p:tagLst xmlns:a="http://schemas.openxmlformats.org/drawingml/2006/main" xmlns:r="http://schemas.openxmlformats.org/officeDocument/2006/relationships" xmlns:p="http://schemas.openxmlformats.org/presentationml/2006/main">
  <p:tag name="DVSHAPEID" val="fTIuptKbut6eYrOP3ZAuhy"/>
</p:tagLst>
</file>

<file path=ppt/tags/tag44.xml><?xml version="1.0" encoding="utf-8"?>
<p:tagLst xmlns:a="http://schemas.openxmlformats.org/drawingml/2006/main" xmlns:r="http://schemas.openxmlformats.org/officeDocument/2006/relationships" xmlns:p="http://schemas.openxmlformats.org/presentationml/2006/main">
  <p:tag name="DVSHAPEID" val="YZVqNQWWiRQT1YWYca2dre"/>
</p:tagLst>
</file>

<file path=ppt/tags/tag45.xml><?xml version="1.0" encoding="utf-8"?>
<p:tagLst xmlns:a="http://schemas.openxmlformats.org/drawingml/2006/main" xmlns:r="http://schemas.openxmlformats.org/officeDocument/2006/relationships" xmlns:p="http://schemas.openxmlformats.org/presentationml/2006/main">
  <p:tag name="DVSHAPEID" val="YhJpSYcbVZ7HUIyZGTeyaf"/>
</p:tagLst>
</file>

<file path=ppt/tags/tag46.xml><?xml version="1.0" encoding="utf-8"?>
<p:tagLst xmlns:a="http://schemas.openxmlformats.org/drawingml/2006/main" xmlns:r="http://schemas.openxmlformats.org/officeDocument/2006/relationships" xmlns:p="http://schemas.openxmlformats.org/presentationml/2006/main">
  <p:tag name="DVSHAPEID" val="o5pQS4Mpr36K1EGnYXJ7WQ"/>
</p:tagLst>
</file>

<file path=ppt/tags/tag47.xml><?xml version="1.0" encoding="utf-8"?>
<p:tagLst xmlns:a="http://schemas.openxmlformats.org/drawingml/2006/main" xmlns:r="http://schemas.openxmlformats.org/officeDocument/2006/relationships" xmlns:p="http://schemas.openxmlformats.org/presentationml/2006/main">
  <p:tag name="DVSHAPEID" val="Mk4dpdt8ZS4JTEZ268ovx3"/>
</p:tagLst>
</file>

<file path=ppt/tags/tag48.xml><?xml version="1.0" encoding="utf-8"?>
<p:tagLst xmlns:a="http://schemas.openxmlformats.org/drawingml/2006/main" xmlns:r="http://schemas.openxmlformats.org/officeDocument/2006/relationships" xmlns:p="http://schemas.openxmlformats.org/presentationml/2006/main">
  <p:tag name="DVSHAPEID" val="A9HUjiVgO3ixj5MFEzWj4d"/>
</p:tagLst>
</file>

<file path=ppt/tags/tag49.xml><?xml version="1.0" encoding="utf-8"?>
<p:tagLst xmlns:a="http://schemas.openxmlformats.org/drawingml/2006/main" xmlns:r="http://schemas.openxmlformats.org/officeDocument/2006/relationships" xmlns:p="http://schemas.openxmlformats.org/presentationml/2006/main">
  <p:tag name="DVSHAPEID" val="GhL2oWRBIriIJUwvUadJ40"/>
</p:tagLst>
</file>

<file path=ppt/tags/tag5.xml><?xml version="1.0" encoding="utf-8"?>
<p:tagLst xmlns:a="http://schemas.openxmlformats.org/drawingml/2006/main" xmlns:r="http://schemas.openxmlformats.org/officeDocument/2006/relationships" xmlns:p="http://schemas.openxmlformats.org/presentationml/2006/main">
  <p:tag name="DVSHAPEID" val="tM879Xa5DQyah1pW5lDQqn"/>
</p:tagLst>
</file>

<file path=ppt/tags/tag50.xml><?xml version="1.0" encoding="utf-8"?>
<p:tagLst xmlns:a="http://schemas.openxmlformats.org/drawingml/2006/main" xmlns:r="http://schemas.openxmlformats.org/officeDocument/2006/relationships" xmlns:p="http://schemas.openxmlformats.org/presentationml/2006/main">
  <p:tag name="DVSHAPEID" val="rllUgrtPzeZmtp9hUZodlQ"/>
</p:tagLst>
</file>

<file path=ppt/tags/tag51.xml><?xml version="1.0" encoding="utf-8"?>
<p:tagLst xmlns:a="http://schemas.openxmlformats.org/drawingml/2006/main" xmlns:r="http://schemas.openxmlformats.org/officeDocument/2006/relationships" xmlns:p="http://schemas.openxmlformats.org/presentationml/2006/main">
  <p:tag name="DVSHAPEID" val="eAmR89EL5l9FQpGuGq7SR3"/>
</p:tagLst>
</file>

<file path=ppt/tags/tag52.xml><?xml version="1.0" encoding="utf-8"?>
<p:tagLst xmlns:a="http://schemas.openxmlformats.org/drawingml/2006/main" xmlns:r="http://schemas.openxmlformats.org/officeDocument/2006/relationships" xmlns:p="http://schemas.openxmlformats.org/presentationml/2006/main">
  <p:tag name="DVSHAPEID" val="Jmq6mDfekQFA6KxoijaO8D"/>
</p:tagLst>
</file>

<file path=ppt/tags/tag53.xml><?xml version="1.0" encoding="utf-8"?>
<p:tagLst xmlns:a="http://schemas.openxmlformats.org/drawingml/2006/main" xmlns:r="http://schemas.openxmlformats.org/officeDocument/2006/relationships" xmlns:p="http://schemas.openxmlformats.org/presentationml/2006/main">
  <p:tag name="DVSHAPEID" val="dNzJAqiX5sYaQ0q1N1vR0j"/>
</p:tagLst>
</file>

<file path=ppt/tags/tag54.xml><?xml version="1.0" encoding="utf-8"?>
<p:tagLst xmlns:a="http://schemas.openxmlformats.org/drawingml/2006/main" xmlns:r="http://schemas.openxmlformats.org/officeDocument/2006/relationships" xmlns:p="http://schemas.openxmlformats.org/presentationml/2006/main">
  <p:tag name="DVSHAPEID" val="0giWWh8NI3U59CxC3PVnKd"/>
</p:tagLst>
</file>

<file path=ppt/tags/tag55.xml><?xml version="1.0" encoding="utf-8"?>
<p:tagLst xmlns:a="http://schemas.openxmlformats.org/drawingml/2006/main" xmlns:r="http://schemas.openxmlformats.org/officeDocument/2006/relationships" xmlns:p="http://schemas.openxmlformats.org/presentationml/2006/main">
  <p:tag name="DVSHAPEID" val="BWTxXgw8ihDTNirDu1PiJV"/>
</p:tagLst>
</file>

<file path=ppt/tags/tag56.xml><?xml version="1.0" encoding="utf-8"?>
<p:tagLst xmlns:a="http://schemas.openxmlformats.org/drawingml/2006/main" xmlns:r="http://schemas.openxmlformats.org/officeDocument/2006/relationships" xmlns:p="http://schemas.openxmlformats.org/presentationml/2006/main">
  <p:tag name="DVSHAPEID" val="fLQOtaYFWDyNEm2okRhzLD"/>
</p:tagLst>
</file>

<file path=ppt/tags/tag57.xml><?xml version="1.0" encoding="utf-8"?>
<p:tagLst xmlns:a="http://schemas.openxmlformats.org/drawingml/2006/main" xmlns:r="http://schemas.openxmlformats.org/officeDocument/2006/relationships" xmlns:p="http://schemas.openxmlformats.org/presentationml/2006/main">
  <p:tag name="DVSHAPEID" val="rfPebplUxstGG8G9MlaCk0"/>
</p:tagLst>
</file>

<file path=ppt/tags/tag58.xml><?xml version="1.0" encoding="utf-8"?>
<p:tagLst xmlns:a="http://schemas.openxmlformats.org/drawingml/2006/main" xmlns:r="http://schemas.openxmlformats.org/officeDocument/2006/relationships" xmlns:p="http://schemas.openxmlformats.org/presentationml/2006/main">
  <p:tag name="DVSHAPEID" val="l0E4A5GY0a9CjBYfZzk255"/>
</p:tagLst>
</file>

<file path=ppt/tags/tag59.xml><?xml version="1.0" encoding="utf-8"?>
<p:tagLst xmlns:a="http://schemas.openxmlformats.org/drawingml/2006/main" xmlns:r="http://schemas.openxmlformats.org/officeDocument/2006/relationships" xmlns:p="http://schemas.openxmlformats.org/presentationml/2006/main">
  <p:tag name="DVSHAPEID" val="jYGUHa4Vo8jrTPA6Ofdzri"/>
</p:tagLst>
</file>

<file path=ppt/tags/tag6.xml><?xml version="1.0" encoding="utf-8"?>
<p:tagLst xmlns:a="http://schemas.openxmlformats.org/drawingml/2006/main" xmlns:r="http://schemas.openxmlformats.org/officeDocument/2006/relationships" xmlns:p="http://schemas.openxmlformats.org/presentationml/2006/main">
  <p:tag name="DVSHAPEID" val="dZyBZkxJBNCN0cZvZL09Xw"/>
</p:tagLst>
</file>

<file path=ppt/tags/tag60.xml><?xml version="1.0" encoding="utf-8"?>
<p:tagLst xmlns:a="http://schemas.openxmlformats.org/drawingml/2006/main" xmlns:r="http://schemas.openxmlformats.org/officeDocument/2006/relationships" xmlns:p="http://schemas.openxmlformats.org/presentationml/2006/main">
  <p:tag name="DVSHAPEID" val="w3O5axlBhiUfGFoGnvT5L1"/>
</p:tagLst>
</file>

<file path=ppt/tags/tag61.xml><?xml version="1.0" encoding="utf-8"?>
<p:tagLst xmlns:a="http://schemas.openxmlformats.org/drawingml/2006/main" xmlns:r="http://schemas.openxmlformats.org/officeDocument/2006/relationships" xmlns:p="http://schemas.openxmlformats.org/presentationml/2006/main">
  <p:tag name="DVSHAPEID" val="jSH9ETK5OwD1sC6C0wzNQ0"/>
</p:tagLst>
</file>

<file path=ppt/tags/tag62.xml><?xml version="1.0" encoding="utf-8"?>
<p:tagLst xmlns:a="http://schemas.openxmlformats.org/drawingml/2006/main" xmlns:r="http://schemas.openxmlformats.org/officeDocument/2006/relationships" xmlns:p="http://schemas.openxmlformats.org/presentationml/2006/main">
  <p:tag name="DVSHAPEID" val="wE9VI8RHFmxuKWn0TsQcto"/>
</p:tagLst>
</file>

<file path=ppt/tags/tag63.xml><?xml version="1.0" encoding="utf-8"?>
<p:tagLst xmlns:a="http://schemas.openxmlformats.org/drawingml/2006/main" xmlns:r="http://schemas.openxmlformats.org/officeDocument/2006/relationships" xmlns:p="http://schemas.openxmlformats.org/presentationml/2006/main">
  <p:tag name="DVSHAPEID" val="BFdLAKvmvXail30JaCd7Qh"/>
</p:tagLst>
</file>

<file path=ppt/tags/tag64.xml><?xml version="1.0" encoding="utf-8"?>
<p:tagLst xmlns:a="http://schemas.openxmlformats.org/drawingml/2006/main" xmlns:r="http://schemas.openxmlformats.org/officeDocument/2006/relationships" xmlns:p="http://schemas.openxmlformats.org/presentationml/2006/main">
  <p:tag name="DVSHAPEID" val="tXR9fZD7XEx72tHWx6cjRz"/>
</p:tagLst>
</file>

<file path=ppt/tags/tag65.xml><?xml version="1.0" encoding="utf-8"?>
<p:tagLst xmlns:a="http://schemas.openxmlformats.org/drawingml/2006/main" xmlns:r="http://schemas.openxmlformats.org/officeDocument/2006/relationships" xmlns:p="http://schemas.openxmlformats.org/presentationml/2006/main">
  <p:tag name="DVSHAPEID" val="ksAj0ahdYmykbgTqvvJoZw"/>
</p:tagLst>
</file>

<file path=ppt/tags/tag66.xml><?xml version="1.0" encoding="utf-8"?>
<p:tagLst xmlns:a="http://schemas.openxmlformats.org/drawingml/2006/main" xmlns:r="http://schemas.openxmlformats.org/officeDocument/2006/relationships" xmlns:p="http://schemas.openxmlformats.org/presentationml/2006/main">
  <p:tag name="DVSECTIONID" val="Y0V1Wiyq8TI2mgrCoimzhq"/>
</p:tagLst>
</file>

<file path=ppt/tags/tag7.xml><?xml version="1.0" encoding="utf-8"?>
<p:tagLst xmlns:a="http://schemas.openxmlformats.org/drawingml/2006/main" xmlns:r="http://schemas.openxmlformats.org/officeDocument/2006/relationships" xmlns:p="http://schemas.openxmlformats.org/presentationml/2006/main">
  <p:tag name="DVSHAPEID" val="Xxl98tW482U5y9yxXQxUeK"/>
</p:tagLst>
</file>

<file path=ppt/tags/tag8.xml><?xml version="1.0" encoding="utf-8"?>
<p:tagLst xmlns:a="http://schemas.openxmlformats.org/drawingml/2006/main" xmlns:r="http://schemas.openxmlformats.org/officeDocument/2006/relationships" xmlns:p="http://schemas.openxmlformats.org/presentationml/2006/main">
  <p:tag name="DVSHAPEID" val="yt1cXzmRPhqG21gPc4NxFz"/>
</p:tagLst>
</file>

<file path=ppt/tags/tag9.xml><?xml version="1.0" encoding="utf-8"?>
<p:tagLst xmlns:a="http://schemas.openxmlformats.org/drawingml/2006/main" xmlns:r="http://schemas.openxmlformats.org/officeDocument/2006/relationships" xmlns:p="http://schemas.openxmlformats.org/presentationml/2006/main">
  <p:tag name="DVSHAPEID" val="TUDQWsNaB3icYR7VvmIgcD"/>
</p:tagLst>
</file>

<file path=ppt/theme/theme1.xml><?xml version="1.0" encoding="utf-8"?>
<a:theme xmlns:a="http://schemas.openxmlformats.org/drawingml/2006/main" name="template">
  <a:themeElements>
    <a:clrScheme name="DBrumley201205 1">
      <a:dk1>
        <a:srgbClr val="000000"/>
      </a:dk1>
      <a:lt1>
        <a:srgbClr val="FFFFFF"/>
      </a:lt1>
      <a:dk2>
        <a:srgbClr val="990000"/>
      </a:dk2>
      <a:lt2>
        <a:srgbClr val="E3E1E1"/>
      </a:lt2>
      <a:accent1>
        <a:srgbClr val="990000"/>
      </a:accent1>
      <a:accent2>
        <a:srgbClr val="E47932"/>
      </a:accent2>
      <a:accent3>
        <a:srgbClr val="00709E"/>
      </a:accent3>
      <a:accent4>
        <a:srgbClr val="595A5A"/>
      </a:accent4>
      <a:accent5>
        <a:srgbClr val="009446"/>
      </a:accent5>
      <a:accent6>
        <a:srgbClr val="936241"/>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28575" cap="rnd" cmpd="sng">
          <a:noFill/>
          <a:prstDash val="solid"/>
          <a:miter lim="800000"/>
        </a:ln>
        <a:effectLst/>
      </a:spPr>
      <a:bodyPr wrap="square" lIns="0" tIns="0" rIns="0" bIns="0" rtlCol="0" anchor="ctr" anchorCtr="1">
        <a:noAutofit/>
      </a:bodyPr>
      <a:lstStyle>
        <a:defPPr algn="ctr">
          <a:defRPr sz="24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28575" cap="rnd" cmpd="sng">
          <a:solidFill>
            <a:schemeClr val="tx1"/>
          </a:solidFill>
          <a:miter lim="800000"/>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chor="t" anchorCtr="0">
        <a:spAutoFit/>
      </a:bodyPr>
      <a:lstStyle>
        <a:defPPr>
          <a:defRPr sz="32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14774</TotalTime>
  <Words>1905</Words>
  <Application>Microsoft Office PowerPoint</Application>
  <PresentationFormat>On-screen Show (4:3)</PresentationFormat>
  <Paragraphs>337</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vt:lpstr>
      <vt:lpstr>Courier New</vt:lpstr>
      <vt:lpstr>Menlo</vt:lpstr>
      <vt:lpstr>Times New Roman</vt:lpstr>
      <vt:lpstr>template</vt:lpstr>
      <vt:lpstr> Lists (Chapter 12, 13 &amp; 14) Dictionaries (Chapter 19 &amp; 20) </vt:lpstr>
      <vt:lpstr>Lists</vt:lpstr>
      <vt:lpstr>Specifications for the ADT List</vt:lpstr>
      <vt:lpstr>Specifications for the ADT List</vt:lpstr>
      <vt:lpstr>Specifications for the ADT List</vt:lpstr>
      <vt:lpstr>Specifications for the ADT List</vt:lpstr>
      <vt:lpstr>Java Class Library: The Interface List</vt:lpstr>
      <vt:lpstr>Java Class Library: The Class ArrayList</vt:lpstr>
      <vt:lpstr>Using an Array to Implement the ADT List</vt:lpstr>
      <vt:lpstr>Using an Array to Implement the ADT List</vt:lpstr>
      <vt:lpstr>Using an Array to Implement the ADT List</vt:lpstr>
      <vt:lpstr>Advantages of Linked Implementation</vt:lpstr>
      <vt:lpstr>Adding a Node at Various Positions</vt:lpstr>
      <vt:lpstr>Removing a Node</vt:lpstr>
      <vt:lpstr>Efficiency of Using a Chain</vt:lpstr>
      <vt:lpstr>Java Class Library: The Class LinkedList</vt:lpstr>
      <vt:lpstr>Dictionaries </vt:lpstr>
      <vt:lpstr>Dictionaries</vt:lpstr>
      <vt:lpstr>Specifications for the ADT Dictionary</vt:lpstr>
      <vt:lpstr>Specifications for the ADT Dictionary</vt:lpstr>
      <vt:lpstr>Specifications for the ADT Dictionary</vt:lpstr>
      <vt:lpstr>Dictionary Iterators</vt:lpstr>
      <vt:lpstr>Dictionary Iterators</vt:lpstr>
      <vt:lpstr>The Frequency of Words</vt:lpstr>
      <vt:lpstr>The Frequency of Words</vt:lpstr>
      <vt:lpstr>The Frequency of Words</vt:lpstr>
      <vt:lpstr>The Frequency of Words</vt:lpstr>
      <vt:lpstr>The Frequency of Words</vt:lpstr>
      <vt:lpstr>The Frequency of Words</vt:lpstr>
      <vt:lpstr>Java Class Library: The Interface Map</vt:lpstr>
      <vt:lpstr>Array-Based Dictionaries</vt:lpstr>
      <vt:lpstr>Array-Based Implementations</vt:lpstr>
      <vt:lpstr>Array-Based Implementations</vt:lpstr>
      <vt:lpstr>Array-Based Implementations</vt:lpstr>
      <vt:lpstr>Array-Based Implementations</vt:lpstr>
      <vt:lpstr>Array-Based Implementations</vt:lpstr>
      <vt:lpstr>Unsorted Array-Based Implementations</vt:lpstr>
      <vt:lpstr>Array-Based Implementations</vt:lpstr>
      <vt:lpstr>Array-Based Implementations</vt:lpstr>
      <vt:lpstr>Array-Based Implementations</vt:lpstr>
      <vt:lpstr>Array-Based Implementations</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Sorted Array-Based Dictionary</vt:lpstr>
      <vt:lpstr>Linked Implementations</vt:lpstr>
      <vt:lpstr>Linked Implementations</vt:lpstr>
      <vt:lpstr>Linked Implementations</vt:lpstr>
      <vt:lpstr>An Unsorted Linked Dictionary</vt:lpstr>
      <vt:lpstr>Linked Dictionary</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Darpa Presentation</dc:title>
  <dc:creator>ed</dc:creator>
  <cp:lastModifiedBy>"mohamem"</cp:lastModifiedBy>
  <cp:revision>4658</cp:revision>
  <dcterms:created xsi:type="dcterms:W3CDTF">2011-11-02T18:57:24Z</dcterms:created>
  <dcterms:modified xsi:type="dcterms:W3CDTF">2018-10-25T14:41:41Z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false</vt:lpwstr>
  </property>
  <property fmtid="{D5CDD505-2E9C-101B-9397-08002B2CF9AE}" pid="3" name="Google.Documents.DocumentId">
    <vt:lpwstr>11L1CS3lWunNfTuci5gPLtht4ZjOn7gyfIKyZn-f7p20</vt:lpwstr>
  </property>
  <property fmtid="{D5CDD505-2E9C-101B-9397-08002B2CF9AE}" pid="4" name="Google.Documents.RevisionId">
    <vt:lpwstr>13701622749194124332</vt:lpwstr>
  </property>
  <property fmtid="{D5CDD505-2E9C-101B-9397-08002B2CF9AE}" pid="5" name="Google.Documents.PreviousRevisionId">
    <vt:lpwstr>17594234182614114890</vt:lpwstr>
  </property>
  <property fmtid="{D5CDD505-2E9C-101B-9397-08002B2CF9AE}" pid="6" name="Google.Documents.PluginVersion">
    <vt:lpwstr>2.0.2424.7283</vt:lpwstr>
  </property>
  <property fmtid="{D5CDD505-2E9C-101B-9397-08002B2CF9AE}" pid="7" name="Google.Documents.MergeIncapabilityFlags">
    <vt:i4>0</vt:i4>
  </property>
</Properties>
</file>